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2.xml" ContentType="application/vnd.openxmlformats-officedocument.presentationml.notesSlid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3.xml" ContentType="application/vnd.openxmlformats-officedocument.presentationml.notesSlid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4.xml" ContentType="application/vnd.openxmlformats-officedocument.presentationml.notesSlid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5.xml" ContentType="application/vnd.openxmlformats-officedocument.presentationml.notesSlid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.xml" ContentType="application/vnd.openxmlformats-officedocument.drawingml.chartshapes+xml"/>
  <Override PartName="/ppt/notesSlides/notesSlide30.xml" ContentType="application/vnd.openxmlformats-officedocument.presentationml.notesSlid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2.xml" ContentType="application/vnd.openxmlformats-officedocument.drawingml.chartshape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0.xml" ContentType="application/vnd.openxmlformats-officedocument.presentationml.notesSlid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1.xml" ContentType="application/vnd.openxmlformats-officedocument.presentationml.notesSlide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42.xml" ContentType="application/vnd.openxmlformats-officedocument.presentationml.notesSlide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110"/>
  </p:notesMasterIdLst>
  <p:handoutMasterIdLst>
    <p:handoutMasterId r:id="rId111"/>
  </p:handoutMasterIdLst>
  <p:sldIdLst>
    <p:sldId id="256" r:id="rId2"/>
    <p:sldId id="618" r:id="rId3"/>
    <p:sldId id="730" r:id="rId4"/>
    <p:sldId id="596" r:id="rId5"/>
    <p:sldId id="640" r:id="rId6"/>
    <p:sldId id="480" r:id="rId7"/>
    <p:sldId id="481" r:id="rId8"/>
    <p:sldId id="738" r:id="rId9"/>
    <p:sldId id="486" r:id="rId10"/>
    <p:sldId id="487" r:id="rId11"/>
    <p:sldId id="488" r:id="rId12"/>
    <p:sldId id="777" r:id="rId13"/>
    <p:sldId id="783" r:id="rId14"/>
    <p:sldId id="782" r:id="rId15"/>
    <p:sldId id="500" r:id="rId16"/>
    <p:sldId id="611" r:id="rId17"/>
    <p:sldId id="731" r:id="rId18"/>
    <p:sldId id="644" r:id="rId19"/>
    <p:sldId id="752" r:id="rId20"/>
    <p:sldId id="772" r:id="rId21"/>
    <p:sldId id="757" r:id="rId22"/>
    <p:sldId id="774" r:id="rId23"/>
    <p:sldId id="741" r:id="rId24"/>
    <p:sldId id="753" r:id="rId25"/>
    <p:sldId id="754" r:id="rId26"/>
    <p:sldId id="755" r:id="rId27"/>
    <p:sldId id="749" r:id="rId28"/>
    <p:sldId id="750" r:id="rId29"/>
    <p:sldId id="674" r:id="rId30"/>
    <p:sldId id="579" r:id="rId31"/>
    <p:sldId id="759" r:id="rId32"/>
    <p:sldId id="641" r:id="rId33"/>
    <p:sldId id="735" r:id="rId34"/>
    <p:sldId id="557" r:id="rId35"/>
    <p:sldId id="563" r:id="rId36"/>
    <p:sldId id="562" r:id="rId37"/>
    <p:sldId id="558" r:id="rId38"/>
    <p:sldId id="773" r:id="rId39"/>
    <p:sldId id="767" r:id="rId40"/>
    <p:sldId id="768" r:id="rId41"/>
    <p:sldId id="762" r:id="rId42"/>
    <p:sldId id="564" r:id="rId43"/>
    <p:sldId id="571" r:id="rId44"/>
    <p:sldId id="472" r:id="rId45"/>
    <p:sldId id="634" r:id="rId46"/>
    <p:sldId id="688" r:id="rId47"/>
    <p:sldId id="645" r:id="rId48"/>
    <p:sldId id="771" r:id="rId49"/>
    <p:sldId id="613" r:id="rId50"/>
    <p:sldId id="536" r:id="rId51"/>
    <p:sldId id="537" r:id="rId52"/>
    <p:sldId id="614" r:id="rId53"/>
    <p:sldId id="490" r:id="rId54"/>
    <p:sldId id="491" r:id="rId55"/>
    <p:sldId id="615" r:id="rId56"/>
    <p:sldId id="616" r:id="rId57"/>
    <p:sldId id="617" r:id="rId58"/>
    <p:sldId id="535" r:id="rId59"/>
    <p:sldId id="534" r:id="rId60"/>
    <p:sldId id="739" r:id="rId61"/>
    <p:sldId id="789" r:id="rId62"/>
    <p:sldId id="496" r:id="rId63"/>
    <p:sldId id="791" r:id="rId64"/>
    <p:sldId id="541" r:id="rId65"/>
    <p:sldId id="498" r:id="rId66"/>
    <p:sldId id="499" r:id="rId67"/>
    <p:sldId id="792" r:id="rId68"/>
    <p:sldId id="501" r:id="rId69"/>
    <p:sldId id="502" r:id="rId70"/>
    <p:sldId id="793" r:id="rId71"/>
    <p:sldId id="542" r:id="rId72"/>
    <p:sldId id="543" r:id="rId73"/>
    <p:sldId id="544" r:id="rId74"/>
    <p:sldId id="545" r:id="rId75"/>
    <p:sldId id="546" r:id="rId76"/>
    <p:sldId id="547" r:id="rId77"/>
    <p:sldId id="548" r:id="rId78"/>
    <p:sldId id="549" r:id="rId79"/>
    <p:sldId id="550" r:id="rId80"/>
    <p:sldId id="551" r:id="rId81"/>
    <p:sldId id="503" r:id="rId82"/>
    <p:sldId id="742" r:id="rId83"/>
    <p:sldId id="781" r:id="rId84"/>
    <p:sldId id="393" r:id="rId85"/>
    <p:sldId id="790" r:id="rId86"/>
    <p:sldId id="769" r:id="rId87"/>
    <p:sldId id="708" r:id="rId88"/>
    <p:sldId id="678" r:id="rId89"/>
    <p:sldId id="682" r:id="rId90"/>
    <p:sldId id="711" r:id="rId91"/>
    <p:sldId id="664" r:id="rId92"/>
    <p:sldId id="668" r:id="rId93"/>
    <p:sldId id="663" r:id="rId94"/>
    <p:sldId id="625" r:id="rId95"/>
    <p:sldId id="679" r:id="rId96"/>
    <p:sldId id="798" r:id="rId97"/>
    <p:sldId id="784" r:id="rId98"/>
    <p:sldId id="673" r:id="rId99"/>
    <p:sldId id="799" r:id="rId100"/>
    <p:sldId id="670" r:id="rId101"/>
    <p:sldId id="656" r:id="rId102"/>
    <p:sldId id="623" r:id="rId103"/>
    <p:sldId id="624" r:id="rId104"/>
    <p:sldId id="676" r:id="rId105"/>
    <p:sldId id="770" r:id="rId106"/>
    <p:sldId id="796" r:id="rId107"/>
    <p:sldId id="797" r:id="rId108"/>
    <p:sldId id="800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Rachel Pottinger" initials="RAP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0DC"/>
    <a:srgbClr val="DF6A6D"/>
    <a:srgbClr val="A567D6"/>
    <a:srgbClr val="F48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81944"/>
  </p:normalViewPr>
  <p:slideViewPr>
    <p:cSldViewPr snapToGrid="0" snapToObjects="1">
      <p:cViewPr varScale="1">
        <p:scale>
          <a:sx n="69" d="100"/>
          <a:sy n="69" d="100"/>
        </p:scale>
        <p:origin x="2152" y="184"/>
      </p:cViewPr>
      <p:guideLst/>
    </p:cSldViewPr>
  </p:slideViewPr>
  <p:notesTextViewPr>
    <p:cViewPr>
      <p:scale>
        <a:sx n="1" d="1"/>
        <a:sy n="1" d="1"/>
      </p:scale>
      <p:origin x="0" y="-16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admin-zolaktaf/Dropbox/undom/recsys/icde-presentation/figs/pie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Workbook1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Workbook1.xlsx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2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admin-zolaktaf/Dropbox/undom/recsys/icde-presentation/figs/pi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admin-zolaktaf/Dropbox/undom/recsys/icde-presentation/figs/pie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figs/pi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-zolaktaf/Dropbox/undom/recsys/icde-presentation/Workbook1%20cop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admin-zolaktaf/Dropbox/undom/recsys/icde-presentation/figs/pi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A4B-C74B-9929-8C2E43B24FF3}"/>
              </c:ext>
            </c:extLst>
          </c:dPt>
          <c:dPt>
            <c:idx val="1"/>
            <c:bubble3D val="0"/>
            <c:spPr>
              <a:solidFill>
                <a:srgbClr val="DF6A6D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A4B-C74B-9929-8C2E43B24FF3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A4B-C74B-9929-8C2E43B24F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A4B-C74B-9929-8C2E43B24FF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13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F4E-CE4A-B194-8781326973F4}"/>
              </c:ext>
            </c:extLst>
          </c:dPt>
          <c:dPt>
            <c:idx val="1"/>
            <c:bubble3D val="0"/>
            <c:explosion val="12"/>
            <c:spPr>
              <a:solidFill>
                <a:srgbClr val="DF6A6D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F4E-CE4A-B194-8781326973F4}"/>
              </c:ext>
            </c:extLst>
          </c:dPt>
          <c:dPt>
            <c:idx val="2"/>
            <c:bubble3D val="0"/>
            <c:explosion val="16"/>
            <c:spPr>
              <a:solidFill>
                <a:srgbClr val="92D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F4E-CE4A-B194-8781326973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no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4E-CE4A-B194-8781326973F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4D5-3843-9C5F-198ED37A02CF}"/>
              </c:ext>
            </c:extLst>
          </c:dPt>
          <c:dPt>
            <c:idx val="1"/>
            <c:bubble3D val="0"/>
            <c:explosion val="17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4D5-3843-9C5F-198ED37A02CF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4D5-3843-9C5F-198ED37A02C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no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D5-3843-9C5F-198ED37A02C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27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48D-ED45-8A5F-6ECCB5B704F1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48D-ED45-8A5F-6ECCB5B704F1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48D-ED45-8A5F-6ECCB5B704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no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48D-ED45-8A5F-6ECCB5B704F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F34-864E-9F6F-E84F12B57A1C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F34-864E-9F6F-E84F12B57A1C}"/>
              </c:ext>
            </c:extLst>
          </c:dPt>
          <c:dPt>
            <c:idx val="2"/>
            <c:bubble3D val="0"/>
            <c:explosion val="24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F34-864E-9F6F-E84F12B57A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no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F34-864E-9F6F-E84F12B57A1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055-E34B-BDD4-C32CC370720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055-E34B-BDD4-C32CC370720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055-E34B-BDD4-C32CC37072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no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55-E34B-BDD4-C32CC370720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F83-7B4A-B72C-FE1D0F2AED3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F83-7B4A-B72C-FE1D0F2AED3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F83-7B4A-B72C-FE1D0F2AED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no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83-7B4A-B72C-FE1D0F2AED3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8B0-844C-8F95-026D7930BE8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8B0-844C-8F95-026D7930BE8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8B0-844C-8F95-026D7930BE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no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B0-844C-8F95-026D7930BE8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Algorithm Ranks on ML-1M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F-measure@5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</c:v>
                </c:pt>
                <c:pt idx="1">
                  <c:v>9</c:v>
                </c:pt>
                <c:pt idx="2">
                  <c:v>6</c:v>
                </c:pt>
                <c:pt idx="3">
                  <c:v>8</c:v>
                </c:pt>
                <c:pt idx="4">
                  <c:v>7</c:v>
                </c:pt>
                <c:pt idx="5">
                  <c:v>4</c:v>
                </c:pt>
                <c:pt idx="6">
                  <c:v>5</c:v>
                </c:pt>
                <c:pt idx="7">
                  <c:v>1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16-5640-A008-FB33ACD657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StratRecall@5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6</c:v>
                </c:pt>
                <c:pt idx="1">
                  <c:v>9</c:v>
                </c:pt>
                <c:pt idx="2">
                  <c:v>5</c:v>
                </c:pt>
                <c:pt idx="3">
                  <c:v>8</c:v>
                </c:pt>
                <c:pt idx="4">
                  <c:v>7</c:v>
                </c:pt>
                <c:pt idx="5">
                  <c:v>4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16-5640-A008-FB33ACD6572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LTAccuracy@5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3</c:v>
                </c:pt>
                <c:pt idx="1">
                  <c:v>1</c:v>
                </c:pt>
                <c:pt idx="2">
                  <c:v>5</c:v>
                </c:pt>
                <c:pt idx="3">
                  <c:v>2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9</c:v>
                </c:pt>
                <c:pt idx="8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16-5640-A008-FB33ACD6572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Coverage@5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9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3</c:v>
                </c:pt>
                <c:pt idx="5">
                  <c:v>7</c:v>
                </c:pt>
                <c:pt idx="6">
                  <c:v>5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16-5640-A008-FB33ACD6572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Gini@5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Sheet1!$F$2:$F$10</c:f>
              <c:numCache>
                <c:formatCode>General</c:formatCode>
                <c:ptCount val="9"/>
                <c:pt idx="0">
                  <c:v>9</c:v>
                </c:pt>
                <c:pt idx="1">
                  <c:v>3</c:v>
                </c:pt>
                <c:pt idx="2">
                  <c:v>6</c:v>
                </c:pt>
                <c:pt idx="3">
                  <c:v>8</c:v>
                </c:pt>
                <c:pt idx="4">
                  <c:v>4</c:v>
                </c:pt>
                <c:pt idx="5">
                  <c:v>7</c:v>
                </c:pt>
                <c:pt idx="6">
                  <c:v>5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16-5640-A008-FB33ACD6572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-2113097824"/>
        <c:axId val="-2113094272"/>
      </c:barChart>
      <c:catAx>
        <c:axId val="-2113097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3094272"/>
        <c:crosses val="autoZero"/>
        <c:auto val="1"/>
        <c:lblAlgn val="ctr"/>
        <c:lblOffset val="100"/>
        <c:noMultiLvlLbl val="0"/>
      </c:catAx>
      <c:valAx>
        <c:axId val="-21130942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11309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Algorithm Ranks on ML-10M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F-measure@5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Sheet2!$B$2:$B$10</c:f>
              <c:numCache>
                <c:formatCode>General</c:formatCode>
                <c:ptCount val="9"/>
                <c:pt idx="0">
                  <c:v>1</c:v>
                </c:pt>
                <c:pt idx="1">
                  <c:v>9</c:v>
                </c:pt>
                <c:pt idx="2">
                  <c:v>8</c:v>
                </c:pt>
                <c:pt idx="3">
                  <c:v>6</c:v>
                </c:pt>
                <c:pt idx="4">
                  <c:v>5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DA-AC40-BA76-3D67BA0D2252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StratRecall@5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Sheet2!$C$2:$C$10</c:f>
              <c:numCache>
                <c:formatCode>General</c:formatCode>
                <c:ptCount val="9"/>
                <c:pt idx="0">
                  <c:v>1</c:v>
                </c:pt>
                <c:pt idx="1">
                  <c:v>7</c:v>
                </c:pt>
                <c:pt idx="2">
                  <c:v>6</c:v>
                </c:pt>
                <c:pt idx="3">
                  <c:v>5</c:v>
                </c:pt>
                <c:pt idx="4">
                  <c:v>4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DA-AC40-BA76-3D67BA0D2252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LTAccuracy@5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Sheet2!$D$2:$D$10</c:f>
              <c:numCache>
                <c:formatCode>General</c:formatCode>
                <c:ptCount val="9"/>
                <c:pt idx="0">
                  <c:v>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7</c:v>
                </c:pt>
                <c:pt idx="6">
                  <c:v>6</c:v>
                </c:pt>
                <c:pt idx="7">
                  <c:v>8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DA-AC40-BA76-3D67BA0D2252}"/>
            </c:ext>
          </c:extLst>
        </c:ser>
        <c:ser>
          <c:idx val="3"/>
          <c:order val="3"/>
          <c:tx>
            <c:strRef>
              <c:f>Sheet2!$E$1</c:f>
              <c:strCache>
                <c:ptCount val="1"/>
                <c:pt idx="0">
                  <c:v>Coverage@5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Sheet2!$E$2:$E$10</c:f>
              <c:numCache>
                <c:formatCode>General</c:formatCode>
                <c:ptCount val="9"/>
                <c:pt idx="0">
                  <c:v>9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4</c:v>
                </c:pt>
                <c:pt idx="5">
                  <c:v>8</c:v>
                </c:pt>
                <c:pt idx="6">
                  <c:v>7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DA-AC40-BA76-3D67BA0D2252}"/>
            </c:ext>
          </c:extLst>
        </c:ser>
        <c:ser>
          <c:idx val="4"/>
          <c:order val="4"/>
          <c:tx>
            <c:strRef>
              <c:f>Sheet2!$F$1</c:f>
              <c:strCache>
                <c:ptCount val="1"/>
                <c:pt idx="0">
                  <c:v>Gini@5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Sheet2!$F$2:$F$10</c:f>
              <c:numCache>
                <c:formatCode>General</c:formatCode>
                <c:ptCount val="9"/>
                <c:pt idx="0">
                  <c:v>9</c:v>
                </c:pt>
                <c:pt idx="1">
                  <c:v>1</c:v>
                </c:pt>
                <c:pt idx="2">
                  <c:v>5</c:v>
                </c:pt>
                <c:pt idx="3">
                  <c:v>7</c:v>
                </c:pt>
                <c:pt idx="4">
                  <c:v>4</c:v>
                </c:pt>
                <c:pt idx="5">
                  <c:v>8</c:v>
                </c:pt>
                <c:pt idx="6">
                  <c:v>6</c:v>
                </c:pt>
                <c:pt idx="7">
                  <c:v>3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DA-AC40-BA76-3D67BA0D225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-2112875744"/>
        <c:axId val="-2111868416"/>
      </c:barChart>
      <c:catAx>
        <c:axId val="-2112875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1868416"/>
        <c:crosses val="autoZero"/>
        <c:auto val="1"/>
        <c:lblAlgn val="ctr"/>
        <c:lblOffset val="100"/>
        <c:noMultiLvlLbl val="0"/>
      </c:catAx>
      <c:valAx>
        <c:axId val="-2111868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11287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FAE-0248-A431-9AD3F71C6518}"/>
              </c:ext>
            </c:extLst>
          </c:dPt>
          <c:dPt>
            <c:idx val="1"/>
            <c:bubble3D val="0"/>
            <c:explosion val="17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FAE-0248-A431-9AD3F71C6518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FAE-0248-A431-9AD3F71C65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no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FAE-0248-A431-9AD3F71C651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AF-7849-80BE-1A50DA805C9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AF-7849-80BE-1A50DA805C9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5AF-7849-80BE-1A50DA805C9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5AF-7849-80BE-1A50DA805C91}"/>
              </c:ext>
            </c:extLst>
          </c:dPt>
          <c:dLbls>
            <c:dLbl>
              <c:idx val="0"/>
              <c:layout>
                <c:manualLayout>
                  <c:x val="-0.25543500430449201"/>
                  <c:y val="-0.20583099981124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03514726321499"/>
                      <c:h val="0.1299317748843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AF-7849-80BE-1A50DA805C91}"/>
                </c:ext>
              </c:extLst>
            </c:dLbl>
            <c:dLbl>
              <c:idx val="3"/>
              <c:layout>
                <c:manualLayout>
                  <c:x val="0.19075724665018801"/>
                  <c:y val="0.1761183635702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31153990433302"/>
                      <c:h val="5.58836378425607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5AF-7849-80BE-1A50DA805C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Sheet2!$A$1:$A$4</c:f>
              <c:strCache>
                <c:ptCount val="4"/>
                <c:pt idx="0">
                  <c:v>Accuracy</c:v>
                </c:pt>
                <c:pt idx="3">
                  <c:v>Diversity</c:v>
                </c:pt>
              </c:strCache>
            </c:strRef>
          </c:cat>
          <c:val>
            <c:numRef>
              <c:f>Sheet2!$B$1:$B$4</c:f>
              <c:numCache>
                <c:formatCode>General</c:formatCode>
                <c:ptCount val="4"/>
                <c:pt idx="0">
                  <c:v>80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AF-7849-80BE-1A50DA805C9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5AC-084C-863C-6FD519C4A623}"/>
              </c:ext>
            </c:extLst>
          </c:dPt>
          <c:dPt>
            <c:idx val="1"/>
            <c:bubble3D val="0"/>
            <c:explosion val="17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5AC-084C-863C-6FD519C4A623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5AC-084C-863C-6FD519C4A6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no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AC-084C-863C-6FD519C4A62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5AC-084C-863C-6FD519C4A623}"/>
              </c:ext>
            </c:extLst>
          </c:dPt>
          <c:dPt>
            <c:idx val="1"/>
            <c:bubble3D val="0"/>
            <c:explosion val="17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5AC-084C-863C-6FD519C4A623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5AC-084C-863C-6FD519C4A6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no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AC-084C-863C-6FD519C4A62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>
                  <a:alpha val="5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899-F249-9853-A6C9024BFCBF}"/>
              </c:ext>
            </c:extLst>
          </c:dPt>
          <c:dPt>
            <c:idx val="1"/>
            <c:bubble3D val="0"/>
            <c:explosion val="17"/>
            <c:spPr>
              <a:solidFill>
                <a:srgbClr val="DF6A6D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899-F249-9853-A6C9024BFCBF}"/>
              </c:ext>
            </c:extLst>
          </c:dPt>
          <c:dPt>
            <c:idx val="2"/>
            <c:bubble3D val="0"/>
            <c:spPr>
              <a:solidFill>
                <a:srgbClr val="92D050">
                  <a:alpha val="5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899-F249-9853-A6C9024BFC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no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99-F249-9853-A6C9024BFCB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337-FE45-8A5B-FE437B982624}"/>
              </c:ext>
            </c:extLst>
          </c:dPt>
          <c:dPt>
            <c:idx val="1"/>
            <c:bubble3D val="0"/>
            <c:spPr>
              <a:solidFill>
                <a:srgbClr val="DF6A6D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337-FE45-8A5B-FE437B982624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337-FE45-8A5B-FE437B9826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37-FE45-8A5B-FE437B98262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1C4-9F4F-8369-BBE1AEB68BF1}"/>
              </c:ext>
            </c:extLst>
          </c:dPt>
          <c:dPt>
            <c:idx val="1"/>
            <c:bubble3D val="0"/>
            <c:spPr>
              <a:solidFill>
                <a:srgbClr val="DF6A6D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1C4-9F4F-8369-BBE1AEB68BF1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1C4-9F4F-8369-BBE1AEB68B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C4-9F4F-8369-BBE1AEB68BF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>
                  <a:alpha val="5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899-F249-9853-A6C9024BFCBF}"/>
              </c:ext>
            </c:extLst>
          </c:dPt>
          <c:dPt>
            <c:idx val="1"/>
            <c:bubble3D val="0"/>
            <c:explosion val="17"/>
            <c:spPr>
              <a:solidFill>
                <a:srgbClr val="DF6A6D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899-F249-9853-A6C9024BFCBF}"/>
              </c:ext>
            </c:extLst>
          </c:dPt>
          <c:dPt>
            <c:idx val="2"/>
            <c:bubble3D val="0"/>
            <c:spPr>
              <a:solidFill>
                <a:srgbClr val="92D050">
                  <a:alpha val="5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899-F249-9853-A6C9024BFC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no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99-F249-9853-A6C9024BFCB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27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A4F-944C-AA60-6875CF995FF5}"/>
              </c:ext>
            </c:extLst>
          </c:dPt>
          <c:dPt>
            <c:idx val="1"/>
            <c:bubble3D val="0"/>
            <c:spPr>
              <a:solidFill>
                <a:srgbClr val="DF6A6D">
                  <a:alpha val="5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A4F-944C-AA60-6875CF995FF5}"/>
              </c:ext>
            </c:extLst>
          </c:dPt>
          <c:dPt>
            <c:idx val="2"/>
            <c:bubble3D val="0"/>
            <c:spPr>
              <a:solidFill>
                <a:srgbClr val="92D050">
                  <a:alpha val="5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A4F-944C-AA60-6875CF995F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no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A4F-944C-AA60-6875CF995FF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>
                  <a:alpha val="5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5F5-DD47-961A-E3594D17E43D}"/>
              </c:ext>
            </c:extLst>
          </c:dPt>
          <c:dPt>
            <c:idx val="1"/>
            <c:bubble3D val="0"/>
            <c:spPr>
              <a:solidFill>
                <a:srgbClr val="DF6A6D">
                  <a:alpha val="5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5F5-DD47-961A-E3594D17E43D}"/>
              </c:ext>
            </c:extLst>
          </c:dPt>
          <c:dPt>
            <c:idx val="2"/>
            <c:bubble3D val="0"/>
            <c:explosion val="24"/>
            <c:spPr>
              <a:solidFill>
                <a:srgbClr val="92D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5F5-DD47-961A-E3594D17E4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no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Novelty</c:v>
                </c:pt>
                <c:pt idx="2">
                  <c:v>Coverage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F5-DD47-961A-E3594D17E43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Algorithm Ranks on ML-1M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Accuracy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</c:v>
                </c:pt>
                <c:pt idx="1">
                  <c:v>9</c:v>
                </c:pt>
                <c:pt idx="2">
                  <c:v>6</c:v>
                </c:pt>
                <c:pt idx="3">
                  <c:v>8</c:v>
                </c:pt>
                <c:pt idx="4">
                  <c:v>7</c:v>
                </c:pt>
                <c:pt idx="5">
                  <c:v>4</c:v>
                </c:pt>
                <c:pt idx="6">
                  <c:v>5</c:v>
                </c:pt>
                <c:pt idx="7">
                  <c:v>1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4B-334B-B0F5-D952CCCA83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Novelty1</c:v>
                </c:pt>
              </c:strCache>
            </c:strRef>
          </c:tx>
          <c:spPr>
            <a:solidFill>
              <a:srgbClr val="FF796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6</c:v>
                </c:pt>
                <c:pt idx="1">
                  <c:v>9</c:v>
                </c:pt>
                <c:pt idx="2">
                  <c:v>5</c:v>
                </c:pt>
                <c:pt idx="3">
                  <c:v>8</c:v>
                </c:pt>
                <c:pt idx="4">
                  <c:v>7</c:v>
                </c:pt>
                <c:pt idx="5">
                  <c:v>4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4B-334B-B0F5-D952CCCA83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Novelty2</c:v>
                </c:pt>
              </c:strCache>
            </c:strRef>
          </c:tx>
          <c:spPr>
            <a:solidFill>
              <a:srgbClr val="F4502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3</c:v>
                </c:pt>
                <c:pt idx="1">
                  <c:v>1</c:v>
                </c:pt>
                <c:pt idx="2">
                  <c:v>5</c:v>
                </c:pt>
                <c:pt idx="3">
                  <c:v>2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9</c:v>
                </c:pt>
                <c:pt idx="8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4B-334B-B0F5-D952CCCA839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Coverage1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9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3</c:v>
                </c:pt>
                <c:pt idx="5">
                  <c:v>7</c:v>
                </c:pt>
                <c:pt idx="6">
                  <c:v>5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4B-334B-B0F5-D952CCCA839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Coverage2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RSVD</c:v>
                </c:pt>
                <c:pt idx="1">
                  <c:v>5D2</c:v>
                </c:pt>
                <c:pt idx="2">
                  <c:v>5D1</c:v>
                </c:pt>
                <c:pt idx="3">
                  <c:v>RBT1</c:v>
                </c:pt>
                <c:pt idx="4">
                  <c:v>RBT2</c:v>
                </c:pt>
                <c:pt idx="5">
                  <c:v>PRA1</c:v>
                </c:pt>
                <c:pt idx="6">
                  <c:v>PRA2</c:v>
                </c:pt>
                <c:pt idx="7">
                  <c:v>GANC1</c:v>
                </c:pt>
                <c:pt idx="8">
                  <c:v>GANC2</c:v>
                </c:pt>
              </c:strCache>
            </c:strRef>
          </c:cat>
          <c:val>
            <c:numRef>
              <c:f>Sheet1!$F$2:$F$10</c:f>
              <c:numCache>
                <c:formatCode>General</c:formatCode>
                <c:ptCount val="9"/>
                <c:pt idx="0">
                  <c:v>9</c:v>
                </c:pt>
                <c:pt idx="1">
                  <c:v>3</c:v>
                </c:pt>
                <c:pt idx="2">
                  <c:v>6</c:v>
                </c:pt>
                <c:pt idx="3">
                  <c:v>8</c:v>
                </c:pt>
                <c:pt idx="4">
                  <c:v>4</c:v>
                </c:pt>
                <c:pt idx="5">
                  <c:v>7</c:v>
                </c:pt>
                <c:pt idx="6">
                  <c:v>5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4B-334B-B0F5-D952CCCA839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-2092705184"/>
        <c:axId val="-2092702000"/>
      </c:barChart>
      <c:catAx>
        <c:axId val="-2092705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2702000"/>
        <c:crosses val="autoZero"/>
        <c:auto val="1"/>
        <c:lblAlgn val="ctr"/>
        <c:lblOffset val="100"/>
        <c:noMultiLvlLbl val="0"/>
      </c:catAx>
      <c:valAx>
        <c:axId val="-20927020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092705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0.77432</cdr:x>
      <cdr:y>0.94792</cdr:y>
    </cdr:from>
    <cdr:to>
      <cdr:x>0.97128</cdr:x>
      <cdr:y>0.99638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5421721" y="4124715"/>
          <a:ext cx="1379095" cy="210878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23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0.77781</cdr:x>
      <cdr:y>0.95154</cdr:y>
    </cdr:from>
    <cdr:to>
      <cdr:x>0.97382</cdr:x>
      <cdr:y>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5472521" y="4175515"/>
          <a:ext cx="1379095" cy="210878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23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352CE2-ACF6-6C43-A71C-08442E01BD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3C4C16-E7F9-9140-A8E4-842EEF0E48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C5EB5-2FD5-2D43-9E5C-6896A827AA8B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9940E6-59C7-8947-A5B2-1CD609501B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C304E-74E6-9F40-B6B6-F745E203D7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22DFB-C838-654C-88D7-F5DBDA4B2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644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4C83A-2D32-A447-9495-F7C7BFF2AC0E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20CA4-4925-2644-BDAE-E7D5E29DF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837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88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Private databases with sensitive information</a:t>
            </a:r>
          </a:p>
          <a:p>
            <a:pPr lvl="1"/>
            <a:r>
              <a:rPr lang="en-US" sz="1200" dirty="0"/>
              <a:t>Sources on the hidden web </a:t>
            </a:r>
          </a:p>
          <a:p>
            <a:endParaRPr lang="en-US" dirty="0"/>
          </a:p>
          <a:p>
            <a:r>
              <a:rPr lang="en-US" dirty="0"/>
              <a:t>Admission control: when a query is submitted to a </a:t>
            </a:r>
            <a:r>
              <a:rPr lang="en-US" dirty="0" err="1"/>
              <a:t>dbms</a:t>
            </a:r>
            <a:r>
              <a:rPr lang="en-US" dirty="0"/>
              <a:t>, the system has to consider resource requirements of the query and compare with available </a:t>
            </a:r>
            <a:r>
              <a:rPr lang="en-US" dirty="0" err="1"/>
              <a:t>resouces</a:t>
            </a:r>
            <a:r>
              <a:rPr lang="en-US" dirty="0"/>
              <a:t>, to determine if to execute the query or to delay it. </a:t>
            </a:r>
          </a:p>
          <a:p>
            <a:r>
              <a:rPr lang="en-US" dirty="0"/>
              <a:t>Query optimization, </a:t>
            </a:r>
          </a:p>
          <a:p>
            <a:endParaRPr lang="en-US" dirty="0"/>
          </a:p>
          <a:p>
            <a:r>
              <a:rPr lang="en-US" dirty="0"/>
              <a:t> QEP:</a:t>
            </a:r>
          </a:p>
          <a:p>
            <a:r>
              <a:rPr lang="en-US" dirty="0"/>
              <a:t>+ Has to work for any configuration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Real-time predictions </a:t>
            </a:r>
          </a:p>
          <a:p>
            <a:pPr marL="171450" indent="-171450">
              <a:buFontTx/>
              <a:buChar char="-"/>
            </a:pPr>
            <a:r>
              <a:rPr lang="en-US" dirty="0"/>
              <a:t>Needs access to database instance and might expose some information in the database</a:t>
            </a:r>
          </a:p>
          <a:p>
            <a:pPr marL="0" indent="0">
              <a:buFontTx/>
              <a:buNone/>
            </a:pPr>
            <a:r>
              <a:rPr lang="en-US" dirty="0"/>
              <a:t>statistical model</a:t>
            </a:r>
          </a:p>
          <a:p>
            <a:pPr marL="171450" indent="-171450">
              <a:buFontTx/>
              <a:buChar char="-"/>
            </a:pPr>
            <a:r>
              <a:rPr lang="en-US" dirty="0"/>
              <a:t>Works for specific configurations of hardware </a:t>
            </a:r>
          </a:p>
          <a:p>
            <a:pPr marL="171450" indent="-171450">
              <a:buFontTx/>
              <a:buChar char="-"/>
            </a:pPr>
            <a:r>
              <a:rPr lang="en-US" dirty="0"/>
              <a:t>+offline training where you can optimize it’s performance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78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2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00150" lvl="2" indent="-285750">
              <a:buFont typeface="Arial" charset="0"/>
              <a:buChar char="•"/>
            </a:pPr>
            <a:r>
              <a:rPr lang="en-US" dirty="0"/>
              <a:t>Humans, BOTs, PROGRAMS, System Administrators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Helps system administrators improve services </a:t>
            </a:r>
          </a:p>
          <a:p>
            <a:endParaRPr lang="en-US" dirty="0"/>
          </a:p>
          <a:p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Answer size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CPU time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Error classification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Session classification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900" dirty="0"/>
              <a:t>Identify who wrote the query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900" dirty="0"/>
              <a:t>E.g. bot, browser, program,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71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SDSS 30% have  char length and word length larger than mean of distribution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Predict SQL query performance properties </a:t>
            </a:r>
          </a:p>
          <a:p>
            <a:pPr lvl="1"/>
            <a:r>
              <a:rPr lang="en-US" dirty="0"/>
              <a:t>Understand data properties </a:t>
            </a:r>
          </a:p>
          <a:p>
            <a:pPr lvl="1"/>
            <a:r>
              <a:rPr lang="en-US" dirty="0"/>
              <a:t>Better evaluation Establish appropriate baselines</a:t>
            </a:r>
          </a:p>
          <a:p>
            <a:pPr lvl="1"/>
            <a:r>
              <a:rPr lang="en-US" dirty="0"/>
              <a:t>Assess feasibility of complex queries</a:t>
            </a:r>
          </a:p>
          <a:p>
            <a:pPr lvl="1"/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Better evaluation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We want to help  users write complex queries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/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Query statement complexity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1800" dirty="0"/>
              <a:t>Notion should reflect the cognitive effort required to write the query </a:t>
            </a:r>
            <a:r>
              <a:rPr lang="en-CA" sz="1800" dirty="0"/>
              <a:t>[JMH16]</a:t>
            </a:r>
          </a:p>
          <a:p>
            <a:pPr marL="1714500" lvl="3" indent="-342900">
              <a:buFont typeface="Arial" charset="0"/>
              <a:buChar char="•"/>
            </a:pPr>
            <a:r>
              <a:rPr lang="en-US" dirty="0"/>
              <a:t> Number of characters</a:t>
            </a:r>
          </a:p>
          <a:p>
            <a:pPr marL="1714500" lvl="3" indent="-342900">
              <a:buFont typeface="Arial" charset="0"/>
              <a:buChar char="•"/>
            </a:pP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Some properties are linearly correlated with, and therefore, indicative of other properties</a:t>
            </a:r>
          </a:p>
          <a:p>
            <a:pPr marL="1257300" lvl="2" indent="-342900">
              <a:buFont typeface="Arial" charset="0"/>
              <a:buChar char="•"/>
            </a:pP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Use subset of structural properties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33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CPU Time Prediction by Query Character Length Under Various Settings</a:t>
            </a:r>
          </a:p>
          <a:p>
            <a:endParaRPr lang="en-US" sz="2400" dirty="0"/>
          </a:p>
          <a:p>
            <a:r>
              <a:rPr lang="en-US" sz="2400" dirty="0"/>
              <a:t>Traditional models obtain similar performance as Median</a:t>
            </a:r>
          </a:p>
          <a:p>
            <a:r>
              <a:rPr lang="en-US" sz="2400" dirty="0"/>
              <a:t>Considering session class information</a:t>
            </a:r>
          </a:p>
          <a:p>
            <a:pPr lvl="1"/>
            <a:r>
              <a:rPr lang="en-US" sz="2000" dirty="0" err="1"/>
              <a:t>noWebhit</a:t>
            </a:r>
            <a:r>
              <a:rPr lang="en-US" sz="2000" dirty="0"/>
              <a:t>, PROGRAM, and BROWSER classes are difficult to predict</a:t>
            </a:r>
          </a:p>
          <a:p>
            <a:pPr lvl="1"/>
            <a:r>
              <a:rPr lang="en-US" sz="2000" dirty="0"/>
              <a:t>they may have more diverse queries.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48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800" dirty="0"/>
              <a:t>Character-level models performed better</a:t>
            </a:r>
          </a:p>
          <a:p>
            <a:pPr lvl="1"/>
            <a:r>
              <a:rPr lang="en-US" sz="1800" dirty="0"/>
              <a:t>Neural networks </a:t>
            </a:r>
          </a:p>
          <a:p>
            <a:pPr lvl="2"/>
            <a:r>
              <a:rPr lang="en-US" sz="1400" dirty="0"/>
              <a:t>performing better on other problems such as run-time and answer size prediction </a:t>
            </a:r>
          </a:p>
          <a:p>
            <a:pPr lvl="2"/>
            <a:r>
              <a:rPr lang="en-US" sz="1400" dirty="0"/>
              <a:t>are more accurate in predicting the error class, achieving a higher F-measure on classes with fewer samples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	Character-level models perform better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neural networks are more accurate in predicting several of the problems, including a higher f-measure on classes with fewer samples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60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Aggregate </a:t>
            </a:r>
            <a:r>
              <a:rPr lang="en-US" dirty="0"/>
              <a:t>queries Group sets of data values, calculate informative statistics (e.g., sum)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Sources have inconsistent or conflicting values for the same data points</a:t>
            </a:r>
          </a:p>
          <a:p>
            <a:r>
              <a:rPr lang="en-US" dirty="0"/>
              <a:t>Answering aggregate queries in integration contexts </a:t>
            </a:r>
          </a:p>
          <a:p>
            <a:pPr lvl="1"/>
            <a:r>
              <a:rPr lang="en-US" dirty="0"/>
              <a:t>Requires combining sets of data that are segmented across multiple sources </a:t>
            </a:r>
          </a:p>
          <a:p>
            <a:pPr lvl="1"/>
            <a:r>
              <a:rPr lang="en-US" dirty="0"/>
              <a:t>Some points have duplicates across sources </a:t>
            </a:r>
          </a:p>
          <a:p>
            <a:pPr lvl="1"/>
            <a:r>
              <a:rPr lang="en-US" dirty="0"/>
              <a:t>They may have conflicting values </a:t>
            </a:r>
          </a:p>
          <a:p>
            <a:pPr lvl="1"/>
            <a:r>
              <a:rPr lang="en-US" dirty="0"/>
              <a:t>Which set of sources and values to use?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97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Dataset</a:t>
            </a:r>
            <a:b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Synthetic data </a:t>
            </a:r>
            <a:endParaRPr lang="en-CA" dirty="0">
              <a:effectLst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D2 - Mixtures of four Gaussians </a:t>
            </a:r>
            <a:endParaRPr lang="en-CA" dirty="0">
              <a:effectLst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D3 - Mixture of Gaussians, Cauchy and Gamma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Real-life data </a:t>
            </a:r>
            <a:endParaRPr lang="en-CA" dirty="0">
              <a:effectLst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C - Monthly Canadian climate data for the year 2006, from 1672 stations for 104 districts </a:t>
            </a:r>
            <a:endParaRPr lang="en-CA" dirty="0">
              <a:effectLst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Aggregate query: Sum temperature data over 500 components from datasets </a:t>
            </a:r>
            <a:endParaRPr lang="en-CA" dirty="0">
              <a:effectLst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returning dense areas, the intervals cover a small percentage of the range of data </a:t>
            </a:r>
            <a:endParaRPr lang="en-CA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52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[CKT10, Ste11,Ste13]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04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72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58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77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17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/>
              <a:t>Needs to configure parameters with every recommendation</a:t>
            </a:r>
          </a:p>
          <a:p>
            <a:pPr lvl="3"/>
            <a:r>
              <a:rPr lang="en-US" dirty="0"/>
              <a:t>Sequential in nature</a:t>
            </a:r>
          </a:p>
          <a:p>
            <a:pPr lvl="3"/>
            <a:r>
              <a:rPr lang="en-US" dirty="0"/>
              <a:t>Creates dependency between user value functions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58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plugging</a:t>
            </a:r>
            <a:r>
              <a:rPr lang="en-US" baseline="0" dirty="0"/>
              <a:t> </a:t>
            </a:r>
            <a:r>
              <a:rPr lang="en-US" baseline="0" dirty="0" err="1"/>
              <a:t>Dyn</a:t>
            </a:r>
            <a:r>
              <a:rPr lang="en-US" baseline="0" dirty="0"/>
              <a:t> in GANC</a:t>
            </a:r>
          </a:p>
          <a:p>
            <a:r>
              <a:rPr lang="en-US" baseline="0" dirty="0" err="1"/>
              <a:t>Dyn</a:t>
            </a:r>
            <a:r>
              <a:rPr lang="en-US" baseline="0" dirty="0"/>
              <a:t> considered the recommendations that have been made so far</a:t>
            </a:r>
          </a:p>
          <a:p>
            <a:r>
              <a:rPr lang="en-US" baseline="0" dirty="0"/>
              <a:t>It is sequential in </a:t>
            </a:r>
            <a:r>
              <a:rPr lang="en-US" baseline="0" dirty="0" err="1"/>
              <a:t>natuere</a:t>
            </a:r>
            <a:r>
              <a:rPr lang="en-US" baseline="0" dirty="0"/>
              <a:t> and there is a dependency between user value functions</a:t>
            </a:r>
          </a:p>
          <a:p>
            <a:r>
              <a:rPr lang="en-US" baseline="0" dirty="0"/>
              <a:t>Which </a:t>
            </a:r>
            <a:r>
              <a:rPr lang="en-US" baseline="0"/>
              <a:t>creates scalability problems </a:t>
            </a:r>
          </a:p>
          <a:p>
            <a:endParaRPr lang="en-US" dirty="0"/>
          </a:p>
          <a:p>
            <a:r>
              <a:rPr lang="en-US" dirty="0"/>
              <a:t>Make </a:t>
            </a:r>
            <a:r>
              <a:rPr lang="en-US" dirty="0" err="1"/>
              <a:t>alg</a:t>
            </a:r>
            <a:r>
              <a:rPr lang="en-US" dirty="0"/>
              <a:t> parallel for the purpose of scalability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endParaRPr lang="en-US" dirty="0"/>
          </a:p>
          <a:p>
            <a:r>
              <a:rPr lang="en-US" dirty="0"/>
              <a:t>GANC with Dynamic coverage recommender </a:t>
            </a:r>
          </a:p>
          <a:p>
            <a:pPr lvl="1"/>
            <a:r>
              <a:rPr lang="en-US" dirty="0"/>
              <a:t>Set function optimization problem</a:t>
            </a:r>
          </a:p>
          <a:p>
            <a:pPr lvl="1"/>
            <a:r>
              <a:rPr lang="en-US" dirty="0"/>
              <a:t>Dependency between user value functions</a:t>
            </a:r>
          </a:p>
          <a:p>
            <a:pPr lvl="1"/>
            <a:r>
              <a:rPr lang="en-US" dirty="0"/>
              <a:t>Ordered sampling-based locally greedy optimization</a:t>
            </a:r>
          </a:p>
          <a:p>
            <a:pPr lvl="2"/>
            <a:r>
              <a:rPr lang="en-US" dirty="0"/>
              <a:t>Uses KDE to construct the PDF of user novelty preference and samples a set of users</a:t>
            </a:r>
          </a:p>
          <a:p>
            <a:pPr lvl="2"/>
            <a:r>
              <a:rPr lang="en-US" dirty="0"/>
              <a:t>Requires a single parameter S, the sample size</a:t>
            </a:r>
          </a:p>
          <a:p>
            <a:pPr lvl="2"/>
            <a:r>
              <a:rPr lang="en-US" dirty="0"/>
              <a:t>Sequentially makes recommendations to users in sample </a:t>
            </a:r>
          </a:p>
          <a:p>
            <a:pPr lvl="2"/>
            <a:r>
              <a:rPr lang="en-US" dirty="0"/>
              <a:t>Users not in sample can be </a:t>
            </a:r>
            <a:r>
              <a:rPr lang="is-IS" dirty="0"/>
              <a:t>…</a:t>
            </a:r>
          </a:p>
          <a:p>
            <a:pPr lvl="1"/>
            <a:r>
              <a:rPr lang="en-US" dirty="0"/>
              <a:t>D</a:t>
            </a:r>
            <a:r>
              <a:rPr lang="is-IS" dirty="0"/>
              <a:t>etails in paper.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4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plugging</a:t>
            </a:r>
            <a:r>
              <a:rPr lang="en-US" baseline="0" dirty="0"/>
              <a:t> </a:t>
            </a:r>
            <a:r>
              <a:rPr lang="en-US" baseline="0" dirty="0" err="1"/>
              <a:t>Dyn</a:t>
            </a:r>
            <a:r>
              <a:rPr lang="en-US" baseline="0" dirty="0"/>
              <a:t> in GANC</a:t>
            </a:r>
          </a:p>
          <a:p>
            <a:r>
              <a:rPr lang="en-US" baseline="0" dirty="0" err="1"/>
              <a:t>Dyn</a:t>
            </a:r>
            <a:r>
              <a:rPr lang="en-US" baseline="0" dirty="0"/>
              <a:t> considered the recommendations that have been made so far</a:t>
            </a:r>
          </a:p>
          <a:p>
            <a:r>
              <a:rPr lang="en-US" baseline="0" dirty="0"/>
              <a:t>It is sequential in </a:t>
            </a:r>
            <a:r>
              <a:rPr lang="en-US" baseline="0" dirty="0" err="1"/>
              <a:t>natuere</a:t>
            </a:r>
            <a:r>
              <a:rPr lang="en-US" baseline="0" dirty="0"/>
              <a:t> and there is a dependency between user value functions</a:t>
            </a:r>
          </a:p>
          <a:p>
            <a:r>
              <a:rPr lang="en-US" baseline="0" dirty="0"/>
              <a:t>Which creates scalability problems </a:t>
            </a:r>
          </a:p>
          <a:p>
            <a:endParaRPr lang="en-US" dirty="0"/>
          </a:p>
          <a:p>
            <a:r>
              <a:rPr lang="en-US" dirty="0"/>
              <a:t>Make </a:t>
            </a:r>
            <a:r>
              <a:rPr lang="en-US" dirty="0" err="1"/>
              <a:t>alg</a:t>
            </a:r>
            <a:r>
              <a:rPr lang="en-US" dirty="0"/>
              <a:t> parallel for the purpose of scalability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endParaRPr lang="en-US" dirty="0"/>
          </a:p>
          <a:p>
            <a:r>
              <a:rPr lang="en-US" dirty="0"/>
              <a:t>GANC with Dynamic coverage recommender </a:t>
            </a:r>
          </a:p>
          <a:p>
            <a:pPr lvl="1"/>
            <a:r>
              <a:rPr lang="en-US" dirty="0"/>
              <a:t>Set function optimization problem</a:t>
            </a:r>
          </a:p>
          <a:p>
            <a:pPr lvl="1"/>
            <a:r>
              <a:rPr lang="en-US" dirty="0"/>
              <a:t>Dependency between user value functions</a:t>
            </a:r>
          </a:p>
          <a:p>
            <a:pPr lvl="1"/>
            <a:r>
              <a:rPr lang="en-US" dirty="0"/>
              <a:t>Ordered sampling-based locally greedy optimization</a:t>
            </a:r>
          </a:p>
          <a:p>
            <a:pPr lvl="2"/>
            <a:r>
              <a:rPr lang="en-US" dirty="0"/>
              <a:t>Uses KDE to construct the PDF of user novelty preference and samples a set of users</a:t>
            </a:r>
          </a:p>
          <a:p>
            <a:pPr lvl="2"/>
            <a:r>
              <a:rPr lang="en-US" dirty="0"/>
              <a:t>Requires a single parameter S, the sample size</a:t>
            </a:r>
          </a:p>
          <a:p>
            <a:pPr lvl="2"/>
            <a:r>
              <a:rPr lang="en-US" dirty="0"/>
              <a:t>Sequentially makes recommendations to users in sample </a:t>
            </a:r>
          </a:p>
          <a:p>
            <a:pPr lvl="2"/>
            <a:r>
              <a:rPr lang="en-US" dirty="0"/>
              <a:t>Users not in sample can be </a:t>
            </a:r>
            <a:r>
              <a:rPr lang="is-IS" dirty="0"/>
              <a:t>…</a:t>
            </a:r>
          </a:p>
          <a:p>
            <a:pPr lvl="1"/>
            <a:r>
              <a:rPr lang="en-US" dirty="0"/>
              <a:t>D</a:t>
            </a:r>
            <a:r>
              <a:rPr lang="is-IS" dirty="0"/>
              <a:t>etails in paper.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0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plugging</a:t>
            </a:r>
            <a:r>
              <a:rPr lang="en-US" baseline="0" dirty="0"/>
              <a:t> </a:t>
            </a:r>
            <a:r>
              <a:rPr lang="en-US" baseline="0" dirty="0" err="1"/>
              <a:t>Dyn</a:t>
            </a:r>
            <a:r>
              <a:rPr lang="en-US" baseline="0" dirty="0"/>
              <a:t> in GANC</a:t>
            </a:r>
          </a:p>
          <a:p>
            <a:r>
              <a:rPr lang="en-US" baseline="0" dirty="0" err="1"/>
              <a:t>Dyn</a:t>
            </a:r>
            <a:r>
              <a:rPr lang="en-US" baseline="0" dirty="0"/>
              <a:t> considered the recommendations that have been made so far</a:t>
            </a:r>
          </a:p>
          <a:p>
            <a:r>
              <a:rPr lang="en-US" baseline="0" dirty="0"/>
              <a:t>It is sequential in </a:t>
            </a:r>
            <a:r>
              <a:rPr lang="en-US" baseline="0" dirty="0" err="1"/>
              <a:t>natuere</a:t>
            </a:r>
            <a:r>
              <a:rPr lang="en-US" baseline="0" dirty="0"/>
              <a:t> and there is a dependency between user value functions</a:t>
            </a:r>
          </a:p>
          <a:p>
            <a:r>
              <a:rPr lang="en-US" baseline="0" dirty="0"/>
              <a:t>Which </a:t>
            </a:r>
            <a:r>
              <a:rPr lang="en-US" baseline="0"/>
              <a:t>creates scalability problems </a:t>
            </a:r>
          </a:p>
          <a:p>
            <a:endParaRPr lang="en-US" dirty="0"/>
          </a:p>
          <a:p>
            <a:r>
              <a:rPr lang="en-US" dirty="0"/>
              <a:t>Make </a:t>
            </a:r>
            <a:r>
              <a:rPr lang="en-US" dirty="0" err="1"/>
              <a:t>alg</a:t>
            </a:r>
            <a:r>
              <a:rPr lang="en-US" dirty="0"/>
              <a:t> parallel for the purpose of scalability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endParaRPr lang="en-US" dirty="0"/>
          </a:p>
          <a:p>
            <a:r>
              <a:rPr lang="en-US" dirty="0"/>
              <a:t>GANC with Dynamic coverage recommender </a:t>
            </a:r>
          </a:p>
          <a:p>
            <a:pPr lvl="1"/>
            <a:r>
              <a:rPr lang="en-US" dirty="0"/>
              <a:t>Set function optimization problem</a:t>
            </a:r>
          </a:p>
          <a:p>
            <a:pPr lvl="1"/>
            <a:r>
              <a:rPr lang="en-US" dirty="0"/>
              <a:t>Dependency between user value functions</a:t>
            </a:r>
          </a:p>
          <a:p>
            <a:pPr lvl="1"/>
            <a:r>
              <a:rPr lang="en-US" dirty="0"/>
              <a:t>Ordered sampling-based locally greedy optimization</a:t>
            </a:r>
          </a:p>
          <a:p>
            <a:pPr lvl="2"/>
            <a:r>
              <a:rPr lang="en-US" dirty="0"/>
              <a:t>Uses KDE to construct the PDF of user novelty preference and samples a set of users</a:t>
            </a:r>
          </a:p>
          <a:p>
            <a:pPr lvl="2"/>
            <a:r>
              <a:rPr lang="en-US" dirty="0"/>
              <a:t>Requires a single parameter S, the sample size</a:t>
            </a:r>
          </a:p>
          <a:p>
            <a:pPr lvl="2"/>
            <a:r>
              <a:rPr lang="en-US" dirty="0"/>
              <a:t>Sequentially makes recommendations to users in sample </a:t>
            </a:r>
          </a:p>
          <a:p>
            <a:pPr lvl="2"/>
            <a:r>
              <a:rPr lang="en-US" dirty="0"/>
              <a:t>Users not in sample can be </a:t>
            </a:r>
            <a:r>
              <a:rPr lang="is-IS" dirty="0"/>
              <a:t>…</a:t>
            </a:r>
          </a:p>
          <a:p>
            <a:pPr lvl="1"/>
            <a:r>
              <a:rPr lang="en-US" dirty="0"/>
              <a:t>D</a:t>
            </a:r>
            <a:r>
              <a:rPr lang="is-IS" dirty="0"/>
              <a:t>etails in paper.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03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Minimum number of ratings per user and train-test ratio per user are removed from this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93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Do not reward popularity-biased algorithms</a:t>
            </a:r>
          </a:p>
          <a:p>
            <a:pPr lvl="2"/>
            <a:r>
              <a:rPr lang="en-US" sz="1800" dirty="0"/>
              <a:t>Otherwise, “Most popular” highly accurate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077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is to differentiate between users.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278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95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dirty="0"/>
              <a:t>Tend to recommend things users are already aware of</a:t>
            </a:r>
          </a:p>
          <a:p>
            <a:pPr lvl="1"/>
            <a:r>
              <a:rPr lang="en-US" sz="2000" dirty="0"/>
              <a:t>Suggests “Star Wars: The Force Awakens” to users who have seen “Star Wars: Rogue One”</a:t>
            </a:r>
          </a:p>
          <a:p>
            <a:pPr lvl="1"/>
            <a:r>
              <a:rPr lang="en-US" sz="2000" dirty="0"/>
              <a:t>But those users are probably already aware of “The Force Awakens”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147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8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Effect of the user long-tail novelty preference model, the accuracy recommender and their interplay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380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Effect of the user long-tail novelty preference model, the accuracy recommender and their interplay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690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Effect of the user long-tail novelty preference model, the accuracy recommender and their interplay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364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Effect of the user long-tail novelty preference model, the accuracy recommender and their interplay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737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Effect of the user long-tail novelty preference model, the accuracy recommender and their interplay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450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Effect of the user long-tail novelty preference model, the accuracy recommender and their interplay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329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Effect of sample size </a:t>
            </a:r>
          </a:p>
          <a:p>
            <a:r>
              <a:rPr lang="en-US" dirty="0"/>
              <a:t>Its not a fundamental</a:t>
            </a:r>
            <a:r>
              <a:rPr lang="en-US" baseline="0" dirty="0"/>
              <a:t> property of recommenders that increasing coverage decreases accuracy</a:t>
            </a:r>
          </a:p>
          <a:p>
            <a:r>
              <a:rPr lang="en-US" baseline="0" dirty="0"/>
              <a:t>It depends on the base recommenders</a:t>
            </a:r>
          </a:p>
          <a:p>
            <a:r>
              <a:rPr lang="en-US" baseline="0" dirty="0"/>
              <a:t>But the general trend we observed </a:t>
            </a:r>
            <a:r>
              <a:rPr lang="en-US" baseline="0"/>
              <a:t>is </a:t>
            </a:r>
            <a:r>
              <a:rPr lang="is-IS" baseline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42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Effect of the user long-tail novelty preference model, the accuracy recommender and their interplay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407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Normalized long-tail measure</a:t>
            </a:r>
            <a:endParaRPr lang="en-US" sz="1100" dirty="0"/>
          </a:p>
          <a:p>
            <a:r>
              <a:rPr lang="en-US" sz="1200" dirty="0"/>
              <a:t>TFIDF-Measure</a:t>
            </a:r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73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</a:t>
            </a:r>
            <a:r>
              <a:rPr lang="en-US" dirty="0" err="1"/>
              <a:t>elly</a:t>
            </a:r>
            <a:r>
              <a:rPr lang="en-US" dirty="0"/>
              <a:t> : less known Iranian movie by</a:t>
            </a:r>
            <a:r>
              <a:rPr lang="en-US" baseline="0" dirty="0"/>
              <a:t> </a:t>
            </a:r>
            <a:r>
              <a:rPr lang="en-US" baseline="0" dirty="0" err="1"/>
              <a:t>Asghar</a:t>
            </a:r>
            <a:r>
              <a:rPr lang="en-US" baseline="0" dirty="0"/>
              <a:t> </a:t>
            </a:r>
            <a:r>
              <a:rPr lang="en-US" baseline="0" dirty="0" err="1"/>
              <a:t>Farhadi</a:t>
            </a:r>
            <a:r>
              <a:rPr lang="en-US" baseline="0" dirty="0"/>
              <a:t> </a:t>
            </a:r>
          </a:p>
          <a:p>
            <a:r>
              <a:rPr lang="en-US" dirty="0"/>
              <a:t>Wonder Wheel: new movie by woody </a:t>
            </a:r>
            <a:r>
              <a:rPr lang="en-US" dirty="0" err="1"/>
              <a:t>allen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Accuracy alone is not leading to effective suggestions?</a:t>
            </a:r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0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Does not distinguish between long-tail and popular  items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Does not consider whether user liked the item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Does not consider view of other users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9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Does not distinguish between long-tail and popular  items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Does not consider whether user liked the item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Does not consider view of other users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642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Activity measure</a:t>
            </a:r>
          </a:p>
          <a:p>
            <a:pPr lvl="2"/>
            <a:r>
              <a:rPr lang="en-US" sz="1600" dirty="0"/>
              <a:t>Number observations in train set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Normalized long-tail measure</a:t>
            </a:r>
          </a:p>
          <a:p>
            <a:pPr lvl="2"/>
            <a:r>
              <a:rPr lang="en-US" sz="1600" dirty="0"/>
              <a:t>Incorporates popularity of items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TFIDF-Measure</a:t>
            </a:r>
          </a:p>
          <a:p>
            <a:pPr lvl="2"/>
            <a:r>
              <a:rPr lang="en-US" sz="1600" dirty="0"/>
              <a:t>Incorporates rating and popularity of items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US" sz="2200" dirty="0"/>
              <a:t>Generalized measure</a:t>
            </a:r>
          </a:p>
          <a:p>
            <a:pPr lvl="2"/>
            <a:r>
              <a:rPr lang="en-US" sz="1600" dirty="0"/>
              <a:t>Optimization approach</a:t>
            </a:r>
          </a:p>
          <a:p>
            <a:pPr lvl="2"/>
            <a:r>
              <a:rPr lang="en-US" sz="1600" dirty="0"/>
              <a:t>Incorporates rating information, popularity of items, and view of other users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154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We want to do  this under different problem settings </a:t>
            </a:r>
          </a:p>
          <a:p>
            <a:r>
              <a:rPr lang="en-US" dirty="0"/>
              <a:t>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249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users can submit long running jobs, its possible job stops executing in the second week.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366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We want to do  this under different problem settings </a:t>
            </a:r>
          </a:p>
          <a:p>
            <a:r>
              <a:rPr lang="en-US" dirty="0"/>
              <a:t>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578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Justify why these are chosen</a:t>
            </a:r>
          </a:p>
          <a:p>
            <a:endParaRPr lang="en-US" dirty="0"/>
          </a:p>
          <a:p>
            <a:r>
              <a:rPr lang="en-US" dirty="0"/>
              <a:t>Common in other </a:t>
            </a:r>
            <a:r>
              <a:rPr lang="en-US" dirty="0" err="1"/>
              <a:t>nlp</a:t>
            </a:r>
            <a:r>
              <a:rPr lang="en-US" dirty="0"/>
              <a:t> domains</a:t>
            </a:r>
          </a:p>
          <a:p>
            <a:r>
              <a:rPr lang="en-US" dirty="0"/>
              <a:t>Sequential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708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Justify why these </a:t>
            </a:r>
            <a:r>
              <a:rPr lang="en-US"/>
              <a:t>are chosen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786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Execution plan 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better capture query complexity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err="1"/>
              <a:t>char_length</a:t>
            </a:r>
            <a:r>
              <a:rPr lang="en-US" dirty="0"/>
              <a:t>, </a:t>
            </a:r>
            <a:r>
              <a:rPr lang="en-US" dirty="0" err="1"/>
              <a:t>function_count</a:t>
            </a:r>
            <a:r>
              <a:rPr lang="en-US" dirty="0"/>
              <a:t>, </a:t>
            </a:r>
            <a:r>
              <a:rPr lang="en-US" dirty="0" err="1"/>
              <a:t>join_count</a:t>
            </a:r>
            <a:r>
              <a:rPr lang="en-US" dirty="0"/>
              <a:t>, </a:t>
            </a:r>
            <a:r>
              <a:rPr lang="en-US" dirty="0" err="1"/>
              <a:t>nested_count</a:t>
            </a:r>
            <a:r>
              <a:rPr lang="en-US" dirty="0"/>
              <a:t>, </a:t>
            </a:r>
            <a:r>
              <a:rPr lang="en-US" dirty="0" err="1"/>
              <a:t>nested_aggregate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713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dirty="0"/>
              <a:t>Character-level model obtain lowest Mean Square Error (MSE)</a:t>
            </a:r>
          </a:p>
          <a:p>
            <a:pPr lvl="1"/>
            <a:r>
              <a:rPr lang="en-US" sz="2000" dirty="0"/>
              <a:t>Traditional models obtain similar performance as Median</a:t>
            </a:r>
          </a:p>
          <a:p>
            <a:pPr lvl="1"/>
            <a:r>
              <a:rPr lang="en-US" sz="2000" dirty="0"/>
              <a:t>Considering session class information</a:t>
            </a:r>
          </a:p>
          <a:p>
            <a:pPr lvl="2"/>
            <a:r>
              <a:rPr lang="en-US" sz="1600" dirty="0" err="1"/>
              <a:t>noWebhit</a:t>
            </a:r>
            <a:r>
              <a:rPr lang="en-US" sz="1600" dirty="0"/>
              <a:t>, PROGRAM, and BROWSER classes are difficult to predict</a:t>
            </a:r>
          </a:p>
          <a:p>
            <a:pPr lvl="2"/>
            <a:r>
              <a:rPr lang="en-US" sz="1600" dirty="0"/>
              <a:t>they may have more diverse queries.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25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Activity measure</a:t>
            </a:r>
          </a:p>
          <a:p>
            <a:pPr lvl="2"/>
            <a:r>
              <a:rPr lang="en-US" sz="1600" dirty="0"/>
              <a:t>Number observations in train set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Normalized long-tail measure</a:t>
            </a:r>
          </a:p>
          <a:p>
            <a:pPr lvl="2"/>
            <a:r>
              <a:rPr lang="en-US" sz="1600" dirty="0"/>
              <a:t>Incorporates popularity of items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TFIDF-Measure</a:t>
            </a:r>
          </a:p>
          <a:p>
            <a:pPr lvl="2"/>
            <a:r>
              <a:rPr lang="en-US" sz="1600" dirty="0"/>
              <a:t>Incorporates rating and popularity of items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US" sz="2200" dirty="0"/>
              <a:t>Generalized measure</a:t>
            </a:r>
          </a:p>
          <a:p>
            <a:pPr lvl="2"/>
            <a:r>
              <a:rPr lang="en-US" sz="1600" dirty="0"/>
              <a:t>Optimization approach</a:t>
            </a:r>
          </a:p>
          <a:p>
            <a:pPr lvl="2"/>
            <a:r>
              <a:rPr lang="en-US" sz="1600" dirty="0"/>
              <a:t>Incorporates rating information, popularity of items, and view of other users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030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CPU Time Prediction by Query Character Length Under Various Settings</a:t>
            </a:r>
          </a:p>
          <a:p>
            <a:endParaRPr lang="en-US" sz="2400" dirty="0"/>
          </a:p>
          <a:p>
            <a:r>
              <a:rPr lang="en-US" sz="2400" dirty="0"/>
              <a:t>Traditional models obtain similar performance as Median</a:t>
            </a:r>
          </a:p>
          <a:p>
            <a:r>
              <a:rPr lang="en-US" sz="2400" dirty="0"/>
              <a:t>Considering session class information</a:t>
            </a:r>
          </a:p>
          <a:p>
            <a:pPr lvl="1"/>
            <a:r>
              <a:rPr lang="en-US" sz="2000" dirty="0" err="1"/>
              <a:t>noWebhit</a:t>
            </a:r>
            <a:r>
              <a:rPr lang="en-US" sz="2000" dirty="0"/>
              <a:t>, PROGRAM, and BROWSER classes are difficult to predict</a:t>
            </a:r>
          </a:p>
          <a:p>
            <a:pPr lvl="1"/>
            <a:r>
              <a:rPr lang="en-US" sz="2000" dirty="0"/>
              <a:t>they may have more diverse queries.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093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451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352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837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Most Frequent obtains lowest Test Accuracy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79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8000" dirty="0" err="1"/>
              <a:t>Session_Class</a:t>
            </a:r>
            <a:r>
              <a:rPr lang="en-US" sz="8000" dirty="0"/>
              <a:t> = browser</a:t>
            </a:r>
          </a:p>
          <a:p>
            <a:pPr lvl="1"/>
            <a:r>
              <a:rPr lang="en-US" sz="8000" dirty="0" err="1"/>
              <a:t>Error_class</a:t>
            </a:r>
            <a:r>
              <a:rPr lang="en-US" sz="8000" dirty="0"/>
              <a:t> = success</a:t>
            </a:r>
          </a:p>
          <a:p>
            <a:pPr lvl="1"/>
            <a:r>
              <a:rPr lang="en-US" sz="8000" dirty="0"/>
              <a:t>CPU time =105.37 sec</a:t>
            </a:r>
          </a:p>
          <a:p>
            <a:pPr lvl="1"/>
            <a:r>
              <a:rPr lang="en-US" sz="8000" dirty="0"/>
              <a:t>Answer size =304 rows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59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[CKT10, Ste11,Ste13]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84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91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integrate the preferences into</a:t>
            </a:r>
          </a:p>
          <a:p>
            <a:endParaRPr lang="en-US" sz="1200" dirty="0"/>
          </a:p>
          <a:p>
            <a:r>
              <a:rPr lang="en-US" sz="1200" dirty="0"/>
              <a:t>we are the first to do this kind of evaluation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BB27-2474-D044-A061-A7ABA30940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Inefficient SQL queries</a:t>
            </a:r>
          </a:p>
          <a:p>
            <a:pPr lvl="1"/>
            <a:r>
              <a:rPr lang="en-US" sz="2200" dirty="0"/>
              <a:t>Detrimental for both </a:t>
            </a:r>
            <a:r>
              <a:rPr lang="en-US" sz="2200" dirty="0">
                <a:solidFill>
                  <a:srgbClr val="00B0F0"/>
                </a:solidFill>
              </a:rPr>
              <a:t>system</a:t>
            </a:r>
            <a:r>
              <a:rPr lang="en-US" sz="2200" dirty="0"/>
              <a:t> resources and </a:t>
            </a:r>
            <a:r>
              <a:rPr lang="en-US" sz="2200" dirty="0">
                <a:solidFill>
                  <a:srgbClr val="00B0F0"/>
                </a:solidFill>
              </a:rPr>
              <a:t>user</a:t>
            </a:r>
            <a:r>
              <a:rPr lang="en-US" sz="2200" dirty="0"/>
              <a:t> time and effort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Expensive, e.g. ,Google </a:t>
            </a:r>
            <a:r>
              <a:rPr lang="en-US" sz="1200" dirty="0" err="1"/>
              <a:t>BigQuery</a:t>
            </a:r>
            <a:endParaRPr lang="en-US" sz="1200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Look at queries of other users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62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00150" lvl="2" indent="-285750">
              <a:buFont typeface="Arial" charset="0"/>
              <a:buChar char="•"/>
            </a:pPr>
            <a:r>
              <a:rPr lang="en-US" dirty="0"/>
              <a:t>Humans, BOTs, PROGRAMS, System Administrators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Helps system administrators improve services </a:t>
            </a:r>
          </a:p>
          <a:p>
            <a:endParaRPr lang="en-US" dirty="0"/>
          </a:p>
          <a:p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Answer size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CPU time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Error classification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Session classification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900" dirty="0"/>
              <a:t>Identify who wrote the query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900" dirty="0"/>
              <a:t>E.g. bot, browser, program,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0CA4-4925-2644-BDAE-E7D5E29DF2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9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E8EE-9665-064A-98EA-1D90F265A467}" type="datetime1">
              <a:rPr lang="en-CA" smtClean="0"/>
              <a:t>2019-10-30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ICDE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84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7F65-695E-8144-BAE9-E69760CD507C}" type="datetime1">
              <a:rPr lang="en-CA" smtClean="0"/>
              <a:t>2019-10-30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ICDE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06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FFDE5-85F4-1C48-AFC0-F6F49544D5D8}" type="datetime1">
              <a:rPr lang="en-CA" smtClean="0"/>
              <a:t>2019-10-30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ICDE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5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647C-9F13-174E-B96C-88B4180D9E81}" type="datetime1">
              <a:rPr lang="en-CA" smtClean="0"/>
              <a:t>2019-10-30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ICDE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F62E-CEAB-6E47-9B2E-C9EE69CCB969}" type="datetime1">
              <a:rPr lang="en-CA" smtClean="0"/>
              <a:t>2019-10-30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ICDE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4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4764-309A-7F4B-AFEB-F27A61C4F048}" type="datetime1">
              <a:rPr lang="en-CA" smtClean="0"/>
              <a:t>2019-10-30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ICDE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5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0A2FE-E83E-E549-A3C5-8E5852E1AD4A}" type="datetime1">
              <a:rPr lang="en-CA" smtClean="0"/>
              <a:t>2019-10-30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ICDE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00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20B3-75B2-5C4B-B34E-C67D95F9E1AF}" type="datetime1">
              <a:rPr lang="en-CA" smtClean="0"/>
              <a:t>2019-10-30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ICDE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4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4E7BA-11E9-244A-9FF4-DA8F1CA2032C}" type="datetime1">
              <a:rPr lang="en-CA" smtClean="0"/>
              <a:t>2019-10-30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ICDE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7E2B-A562-1344-9F9A-77F1E454579F}" type="datetime1">
              <a:rPr lang="en-CA" smtClean="0"/>
              <a:t>2019-10-30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ICDE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34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ED29B-E051-014F-BF4E-0BC13A3AE7E8}" type="datetime1">
              <a:rPr lang="en-CA" smtClean="0"/>
              <a:t>2019-10-30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ICDE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2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F9480-CE8B-7647-A9BB-88454FE13C87}" type="datetime1">
              <a:rPr lang="en-CA" smtClean="0"/>
              <a:t>2019-10-30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ICDE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42DF-C9D8-894A-A000-99EB8E1CF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9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emf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270.png"/><Relationship Id="rId5" Type="http://schemas.openxmlformats.org/officeDocument/2006/relationships/image" Target="../media/image25.png"/><Relationship Id="rId4" Type="http://schemas.openxmlformats.org/officeDocument/2006/relationships/image" Target="../media/image2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2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0.png"/><Relationship Id="rId3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28.png"/><Relationship Id="rId10" Type="http://schemas.openxmlformats.org/officeDocument/2006/relationships/image" Target="../media/image25.png"/><Relationship Id="rId9" Type="http://schemas.openxmlformats.org/officeDocument/2006/relationships/image" Target="../media/image340.png"/><Relationship Id="rId14" Type="http://schemas.openxmlformats.org/officeDocument/2006/relationships/image" Target="../media/image3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70.png"/><Relationship Id="rId7" Type="http://schemas.openxmlformats.org/officeDocument/2006/relationships/image" Target="../media/image6.png"/><Relationship Id="rId1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70.png"/><Relationship Id="rId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20.png"/><Relationship Id="rId5" Type="http://schemas.openxmlformats.org/officeDocument/2006/relationships/image" Target="../media/image33.png"/><Relationship Id="rId10" Type="http://schemas.openxmlformats.org/officeDocument/2006/relationships/image" Target="../media/image270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20.png"/><Relationship Id="rId5" Type="http://schemas.openxmlformats.org/officeDocument/2006/relationships/image" Target="../media/image33.png"/><Relationship Id="rId10" Type="http://schemas.openxmlformats.org/officeDocument/2006/relationships/image" Target="../media/image270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emf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1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56.xml.rels><?xml version="1.0" encoding="UTF-8" standalone="yes"?>
<Relationships xmlns="http://schemas.openxmlformats.org/package/2006/relationships"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58.emf"/><Relationship Id="rId4" Type="http://schemas.openxmlformats.org/officeDocument/2006/relationships/image" Target="NUL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7" Type="http://schemas.openxmlformats.org/officeDocument/2006/relationships/image" Target="NUL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58.emf"/><Relationship Id="rId4" Type="http://schemas.openxmlformats.org/officeDocument/2006/relationships/image" Target="NUL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29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chart" Target="../charts/chart19.xml"/><Relationship Id="rId4" Type="http://schemas.openxmlformats.org/officeDocument/2006/relationships/image" Target="../media/image26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emf"/><Relationship Id="rId4" Type="http://schemas.openxmlformats.org/officeDocument/2006/relationships/chart" Target="../charts/chart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emf"/><Relationship Id="rId4" Type="http://schemas.openxmlformats.org/officeDocument/2006/relationships/chart" Target="../charts/chart2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2.xml"/><Relationship Id="rId4" Type="http://schemas.openxmlformats.org/officeDocument/2006/relationships/image" Target="../media/image64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35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Facilitating User Interaction With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905" y="3602038"/>
            <a:ext cx="10246895" cy="1655762"/>
          </a:xfrm>
        </p:spPr>
        <p:txBody>
          <a:bodyPr>
            <a:normAutofit/>
          </a:bodyPr>
          <a:lstStyle/>
          <a:p>
            <a:r>
              <a:rPr lang="en-US" dirty="0"/>
              <a:t>Zeinab Zolaktaf Zadeh</a:t>
            </a:r>
          </a:p>
          <a:p>
            <a:r>
              <a:rPr lang="en-US" dirty="0"/>
              <a:t>PhD Defense Exam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7375"/>
            <a:ext cx="1028966" cy="14001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60EEC-E9B1-A84E-8621-C62055A15FA8}"/>
              </a:ext>
            </a:extLst>
          </p:cNvPr>
          <p:cNvSpPr txBox="1"/>
          <p:nvPr/>
        </p:nvSpPr>
        <p:spPr>
          <a:xfrm>
            <a:off x="1106905" y="5591331"/>
            <a:ext cx="5431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Supervisor: Rachel Pottinger</a:t>
            </a:r>
          </a:p>
          <a:p>
            <a:r>
              <a:rPr lang="en-US" dirty="0"/>
              <a:t>Supervisory Committee: Laks Lakshmanan, Raymond 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716B65-811B-B849-9F25-31CEA4272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5910349-7607-C244-AADC-0C797165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EE2B-B6F1-CA40-8B42-E7BE2935BA90}" type="datetime1">
              <a:rPr lang="en-CA" smtClean="0"/>
              <a:t>2019-10-30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6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 </a:t>
            </a:r>
            <a:r>
              <a:rPr lang="en-US" sz="4100" dirty="0"/>
              <a:t>GANC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720423" cy="4351338"/>
          </a:xfrm>
        </p:spPr>
        <p:txBody>
          <a:bodyPr>
            <a:normAutofit/>
          </a:bodyPr>
          <a:lstStyle/>
          <a:p>
            <a:r>
              <a:rPr lang="en-US" sz="2400" dirty="0"/>
              <a:t>A </a:t>
            </a:r>
            <a:r>
              <a:rPr lang="en-US" sz="2400" u="sng" dirty="0">
                <a:solidFill>
                  <a:srgbClr val="FF70DC"/>
                </a:solidFill>
              </a:rPr>
              <a:t>G</a:t>
            </a:r>
            <a:r>
              <a:rPr lang="en-US" sz="2400" dirty="0">
                <a:solidFill>
                  <a:srgbClr val="FF70DC"/>
                </a:solidFill>
              </a:rPr>
              <a:t>eneric</a:t>
            </a:r>
            <a:r>
              <a:rPr lang="en-US" sz="2400" dirty="0"/>
              <a:t>  top-N recommendation framework that provides customized balanced between </a:t>
            </a:r>
            <a:r>
              <a:rPr lang="en-US" sz="2400" u="sng" dirty="0">
                <a:solidFill>
                  <a:srgbClr val="FF70DC"/>
                </a:solidFill>
              </a:rPr>
              <a:t>A</a:t>
            </a:r>
            <a:r>
              <a:rPr lang="en-US" sz="2400" dirty="0">
                <a:solidFill>
                  <a:srgbClr val="FF70DC"/>
                </a:solidFill>
              </a:rPr>
              <a:t>ccuracy</a:t>
            </a:r>
            <a:r>
              <a:rPr lang="en-US" sz="2400" dirty="0"/>
              <a:t>, </a:t>
            </a:r>
            <a:r>
              <a:rPr lang="en-US" sz="2400" u="sng" dirty="0">
                <a:solidFill>
                  <a:srgbClr val="FF70DC"/>
                </a:solidFill>
              </a:rPr>
              <a:t>N</a:t>
            </a:r>
            <a:r>
              <a:rPr lang="en-US" sz="2400" dirty="0">
                <a:solidFill>
                  <a:srgbClr val="FF70DC"/>
                </a:solidFill>
              </a:rPr>
              <a:t>ovelty</a:t>
            </a:r>
            <a:r>
              <a:rPr lang="en-US" sz="2400" dirty="0"/>
              <a:t>, and </a:t>
            </a:r>
            <a:r>
              <a:rPr lang="en-US" sz="2400" u="sng" dirty="0">
                <a:solidFill>
                  <a:srgbClr val="FF70DC"/>
                </a:solidFill>
              </a:rPr>
              <a:t>C</a:t>
            </a:r>
            <a:r>
              <a:rPr lang="en-US" sz="2400" dirty="0">
                <a:solidFill>
                  <a:srgbClr val="FF70DC"/>
                </a:solidFill>
              </a:rPr>
              <a:t>overage</a:t>
            </a:r>
            <a:endParaRPr lang="en-US" sz="2000" dirty="0">
              <a:solidFill>
                <a:srgbClr val="FF70DC"/>
              </a:solidFill>
            </a:endParaRPr>
          </a:p>
          <a:p>
            <a:r>
              <a:rPr lang="en-US" sz="2400" dirty="0"/>
              <a:t>Objective: Assign top-N sets to all users</a:t>
            </a:r>
          </a:p>
          <a:p>
            <a:r>
              <a:rPr lang="en-US" sz="2400" dirty="0"/>
              <a:t>Find                            , the collection of top-N sets  to maximize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7676684" y="1634381"/>
          <a:ext cx="3332908" cy="4542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98" y="3326377"/>
            <a:ext cx="1854202" cy="464761"/>
          </a:xfrm>
          <a:prstGeom prst="rect">
            <a:avLst/>
          </a:prstGeom>
        </p:spPr>
      </p:pic>
      <p:pic>
        <p:nvPicPr>
          <p:cNvPr id="11" name="Content Placeholder 16">
            <a:extLst>
              <a:ext uri="{FF2B5EF4-FFF2-40B4-BE49-F238E27FC236}">
                <a16:creationId xmlns:a16="http://schemas.microsoft.com/office/drawing/2014/main" id="{B07F0062-BBB5-B348-A650-81798DEF9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86" y="4249369"/>
            <a:ext cx="5176190" cy="20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902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13F4366-012A-644F-B933-C63252BE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Answer size prediction by session class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F4B230-58CC-3C42-BAAE-0735A2BFE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9505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Homogeneous instance(SDSS) </a:t>
            </a:r>
          </a:p>
          <a:p>
            <a:r>
              <a:rPr lang="en-US" sz="2400" dirty="0"/>
              <a:t>Character-level model obtain lowest MSE</a:t>
            </a:r>
          </a:p>
          <a:p>
            <a:r>
              <a:rPr lang="en-US" sz="2400" dirty="0"/>
              <a:t>Traditional models obtain similar performance as Median</a:t>
            </a:r>
          </a:p>
          <a:p>
            <a:r>
              <a:rPr lang="en-US" sz="2400" dirty="0"/>
              <a:t>Considering session class information</a:t>
            </a:r>
          </a:p>
          <a:p>
            <a:pPr lvl="1"/>
            <a:r>
              <a:rPr lang="en-US" sz="2000" dirty="0" err="1"/>
              <a:t>noWebhit</a:t>
            </a:r>
            <a:r>
              <a:rPr lang="en-US" sz="2000" dirty="0"/>
              <a:t>, PROGRAM, and BROWSER classes are difficult to predict</a:t>
            </a:r>
          </a:p>
          <a:p>
            <a:pPr lvl="1"/>
            <a:r>
              <a:rPr lang="en-US" sz="2000" dirty="0"/>
              <a:t>they may have more diverse queries.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15C0A-5F7E-2546-B867-82C7020F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100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05A53-701F-894C-BB09-58AC76A7A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480" y="1690688"/>
            <a:ext cx="7199680" cy="44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418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2D58-ADE5-1B4D-9292-C31E3DB1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Results: </a:t>
            </a:r>
            <a:r>
              <a:rPr lang="en-US" sz="4100" dirty="0"/>
              <a:t>Answer Size Prediction by Query Statement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2DC94-8C2B-DE47-ADDF-7DB46F8F9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3500" dirty="0"/>
          </a:p>
          <a:p>
            <a:endParaRPr lang="en-US" sz="3500" dirty="0"/>
          </a:p>
          <a:p>
            <a:r>
              <a:rPr lang="en-US" sz="5100" dirty="0"/>
              <a:t>Homogeneous instance (SDSS)</a:t>
            </a:r>
          </a:p>
          <a:p>
            <a:r>
              <a:rPr lang="en-US" sz="5100" dirty="0"/>
              <a:t>Dip in MSE is due to fewer answers for corresponding queries (Property of dataset)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B899C-FB04-8243-AC50-C4A2ED58B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101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8D9C71-2659-6349-ACAD-C45AA7FA0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542" y="1517704"/>
            <a:ext cx="3832915" cy="3244580"/>
          </a:xfrm>
          <a:prstGeom prst="rect">
            <a:avLst/>
          </a:prstGeo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26A295F0-D6C2-6D45-9FE6-72A9D6E58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09" y="1521078"/>
            <a:ext cx="3832915" cy="323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376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dirty="0"/>
              <a:t>Results: Error Classification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Problem is imbalanced </a:t>
            </a:r>
            <a:endParaRPr lang="en-US" sz="2000" dirty="0"/>
          </a:p>
          <a:p>
            <a:r>
              <a:rPr lang="en-US" sz="2400" dirty="0"/>
              <a:t>Test accuracy high for all models</a:t>
            </a:r>
          </a:p>
          <a:p>
            <a:pPr lvl="1"/>
            <a:r>
              <a:rPr lang="en-US" sz="2200" dirty="0" err="1"/>
              <a:t>ccnn</a:t>
            </a:r>
            <a:r>
              <a:rPr lang="en-US" sz="2200" dirty="0"/>
              <a:t> highest overall accuracy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F-measure per class </a:t>
            </a:r>
          </a:p>
          <a:p>
            <a:pPr lvl="1"/>
            <a:r>
              <a:rPr lang="en-US" sz="2200" dirty="0"/>
              <a:t>Most neural networks models (and </a:t>
            </a:r>
            <a:r>
              <a:rPr lang="en-US" sz="2200" dirty="0" err="1"/>
              <a:t>wtfidf</a:t>
            </a:r>
            <a:r>
              <a:rPr lang="en-US" sz="2200" dirty="0"/>
              <a:t>) can predict classes with fewer samples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102</a:t>
            </a:fld>
            <a:endParaRPr lang="en-US"/>
          </a:p>
        </p:txBody>
      </p:sp>
      <p:pic>
        <p:nvPicPr>
          <p:cNvPr id="9" name="Content Placeholder 16">
            <a:extLst>
              <a:ext uri="{FF2B5EF4-FFF2-40B4-BE49-F238E27FC236}">
                <a16:creationId xmlns:a16="http://schemas.microsoft.com/office/drawing/2014/main" id="{DEDD6E20-E58F-494A-B680-8CFB4EDED7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t="5549" r="79018" b="12741"/>
          <a:stretch/>
        </p:blipFill>
        <p:spPr>
          <a:xfrm>
            <a:off x="8761325" y="500062"/>
            <a:ext cx="2592475" cy="2280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C30BBC-EE07-5E4E-8D4E-67534E00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638" y="2780412"/>
            <a:ext cx="5045761" cy="31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066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Results: </a:t>
            </a:r>
            <a:r>
              <a:rPr lang="en-US" sz="4100" dirty="0"/>
              <a:t>Session Classification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97708" cy="4351338"/>
          </a:xfrm>
        </p:spPr>
        <p:txBody>
          <a:bodyPr/>
          <a:lstStyle/>
          <a:p>
            <a:r>
              <a:rPr lang="en-US" sz="2400" dirty="0"/>
              <a:t>Homogeneous instance (SDSS)</a:t>
            </a:r>
          </a:p>
          <a:p>
            <a:r>
              <a:rPr lang="en-US" sz="2400" dirty="0"/>
              <a:t>Classification problem is imbalanced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103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ED940-8409-4247-B9D1-FEDF40269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503" y="1406880"/>
            <a:ext cx="5863958" cy="3664974"/>
          </a:xfrm>
          <a:prstGeom prst="rect">
            <a:avLst/>
          </a:prstGeom>
        </p:spPr>
      </p:pic>
      <p:pic>
        <p:nvPicPr>
          <p:cNvPr id="9" name="Content Placeholder 16">
            <a:extLst>
              <a:ext uri="{FF2B5EF4-FFF2-40B4-BE49-F238E27FC236}">
                <a16:creationId xmlns:a16="http://schemas.microsoft.com/office/drawing/2014/main" id="{7AB26BC5-35F5-1441-8FBE-C6721211F5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t="4678" r="60513" b="12970"/>
          <a:stretch/>
        </p:blipFill>
        <p:spPr>
          <a:xfrm>
            <a:off x="2112240" y="3127051"/>
            <a:ext cx="2472224" cy="2298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929E26-2783-954E-8008-F536BDAAA8C3}"/>
              </a:ext>
            </a:extLst>
          </p:cNvPr>
          <p:cNvSpPr/>
          <p:nvPr/>
        </p:nvSpPr>
        <p:spPr>
          <a:xfrm>
            <a:off x="5594992" y="5024244"/>
            <a:ext cx="67230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ctfidf</a:t>
            </a:r>
            <a:r>
              <a:rPr lang="en-US" sz="2400" dirty="0"/>
              <a:t> obtains best test accuracy </a:t>
            </a:r>
          </a:p>
          <a:p>
            <a:r>
              <a:rPr lang="en-US" sz="2400" dirty="0"/>
              <a:t>but cannot identify samples from unknown class),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ccnn</a:t>
            </a:r>
            <a:r>
              <a:rPr lang="en-US" sz="2400" dirty="0"/>
              <a:t>  obtain better performance across all classes</a:t>
            </a:r>
          </a:p>
        </p:txBody>
      </p:sp>
    </p:spTree>
    <p:extLst>
      <p:ext uri="{BB962C8B-B14F-4D97-AF65-F5344CB8AC3E}">
        <p14:creationId xmlns:p14="http://schemas.microsoft.com/office/powerpoint/2010/main" val="235556187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BC59A-C8CA-254F-9A70-394304F0F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552AA-B506-CF4A-A980-E11D1FE99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7" y="4032097"/>
            <a:ext cx="4903381" cy="21482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Predicted values</a:t>
            </a:r>
          </a:p>
          <a:p>
            <a:pPr lvl="1"/>
            <a:r>
              <a:rPr lang="en-US" dirty="0" err="1"/>
              <a:t>clstm</a:t>
            </a:r>
            <a:r>
              <a:rPr lang="en-US" dirty="0"/>
              <a:t> prediction 980 sec</a:t>
            </a:r>
          </a:p>
          <a:p>
            <a:pPr lvl="1"/>
            <a:r>
              <a:rPr lang="en-US" dirty="0" err="1"/>
              <a:t>ccnn</a:t>
            </a:r>
            <a:r>
              <a:rPr lang="en-US" dirty="0"/>
              <a:t> prediction 116.4 sec</a:t>
            </a:r>
          </a:p>
          <a:p>
            <a:r>
              <a:rPr lang="en-US" dirty="0"/>
              <a:t>Long query length makes it hard for </a:t>
            </a:r>
            <a:r>
              <a:rPr lang="en-US" dirty="0" err="1"/>
              <a:t>lstm</a:t>
            </a:r>
            <a:r>
              <a:rPr lang="en-US" dirty="0"/>
              <a:t> to capture the long term dependencies while </a:t>
            </a:r>
            <a:r>
              <a:rPr lang="en-US" dirty="0" err="1"/>
              <a:t>ccnn</a:t>
            </a:r>
            <a:r>
              <a:rPr lang="en-US" dirty="0"/>
              <a:t> detects local patterns and combines them globally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D2873-7B45-5E4A-B8B9-900DF55BD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104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B0A14C6D-DA77-D64F-B422-42C84898317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991831" y="1623718"/>
            <a:ext cx="8853377" cy="2232330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8A4847-2D51-964D-B3C9-4E1B576002D1}"/>
              </a:ext>
            </a:extLst>
          </p:cNvPr>
          <p:cNvSpPr txBox="1">
            <a:spLocks/>
          </p:cNvSpPr>
          <p:nvPr/>
        </p:nvSpPr>
        <p:spPr>
          <a:xfrm>
            <a:off x="757192" y="4028759"/>
            <a:ext cx="5835904" cy="2692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/>
              <a:t>Query properties</a:t>
            </a:r>
          </a:p>
          <a:p>
            <a:pPr lvl="1"/>
            <a:r>
              <a:rPr lang="en-US" sz="7600" dirty="0" err="1"/>
              <a:t>Char_length</a:t>
            </a:r>
            <a:r>
              <a:rPr lang="en-US" sz="7600" dirty="0"/>
              <a:t> = 1247, </a:t>
            </a:r>
            <a:r>
              <a:rPr lang="en-US" sz="7600" dirty="0" err="1"/>
              <a:t>word_length</a:t>
            </a:r>
            <a:r>
              <a:rPr lang="en-US" sz="7600" dirty="0"/>
              <a:t>=376</a:t>
            </a:r>
          </a:p>
          <a:p>
            <a:pPr lvl="1"/>
            <a:r>
              <a:rPr lang="en-US" sz="7600" dirty="0"/>
              <a:t>Joins 3 large tables </a:t>
            </a:r>
          </a:p>
          <a:p>
            <a:pPr lvl="2"/>
            <a:r>
              <a:rPr lang="en-US" sz="7600" dirty="0" err="1"/>
              <a:t>Specobj</a:t>
            </a:r>
            <a:r>
              <a:rPr lang="en-US" sz="7600" dirty="0"/>
              <a:t>= ~4.3m </a:t>
            </a:r>
          </a:p>
          <a:p>
            <a:pPr lvl="2"/>
            <a:r>
              <a:rPr lang="en-US" sz="7600" dirty="0" err="1"/>
              <a:t>Photoobj</a:t>
            </a:r>
            <a:r>
              <a:rPr lang="en-US" sz="7600" dirty="0"/>
              <a:t>= 800m rows</a:t>
            </a:r>
          </a:p>
          <a:p>
            <a:pPr lvl="1"/>
            <a:r>
              <a:rPr lang="en-US" sz="8000" dirty="0"/>
              <a:t>CPU time =105.37 sec</a:t>
            </a:r>
          </a:p>
          <a:p>
            <a:pPr lvl="1"/>
            <a:r>
              <a:rPr lang="en-US" sz="8000" dirty="0"/>
              <a:t>Answer size =304 rows</a:t>
            </a:r>
          </a:p>
        </p:txBody>
      </p:sp>
    </p:spTree>
    <p:extLst>
      <p:ext uri="{BB962C8B-B14F-4D97-AF65-F5344CB8AC3E}">
        <p14:creationId xmlns:p14="http://schemas.microsoft.com/office/powerpoint/2010/main" val="33936320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DBFE11-AE7F-1B48-9DF6-50C328083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70DC"/>
                </a:solidFill>
              </a:rPr>
              <a:t>Part 3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82E8518-A08D-034D-A3DF-05800988AD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0A60A-1F71-2C4E-86B1-C3ADA487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805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16460-171E-4840-89E0-C7CA53F16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 sz="4100" dirty="0"/>
            </a:br>
            <a:r>
              <a:rPr lang="en-CA" sz="4100" dirty="0"/>
              <a:t>Finding high coverage intervals - optimization approach </a:t>
            </a:r>
            <a:br>
              <a:rPr lang="en-CA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9AB9C-A4DB-1E4B-B51E-B1CE98326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5F5AD-7A11-A449-A2F9-E7D9F095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106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5EC96-D4A7-0346-A378-7CBC6FE72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88"/>
          <a:stretch/>
        </p:blipFill>
        <p:spPr>
          <a:xfrm>
            <a:off x="654050" y="1690688"/>
            <a:ext cx="10883900" cy="49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337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3F75-F2E4-064A-BC95-089E39B5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70DC"/>
                </a:solidFill>
              </a:rPr>
              <a:t>Results: </a:t>
            </a:r>
            <a:r>
              <a:rPr lang="en-US" dirty="0"/>
              <a:t>Processing Overhead of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40812-42BA-4D41-81FB-BF40B933E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KDE dominates the processing overhead for extracting statistics </a:t>
            </a:r>
          </a:p>
          <a:p>
            <a:r>
              <a:rPr lang="en-CA" dirty="0"/>
              <a:t>Sampling the viable answers dominates the overall time needed for sampling and extracting statistics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E7176-5945-9C4B-950E-27F8FBDB0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107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A24554-A15D-984E-9005-ADF33B19B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36" t="35950" r="13815" b="1"/>
          <a:stretch/>
        </p:blipFill>
        <p:spPr>
          <a:xfrm>
            <a:off x="2988186" y="3317875"/>
            <a:ext cx="6587613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485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Selected Related </a:t>
            </a:r>
            <a:r>
              <a:rPr lang="en-US" dirty="0"/>
              <a:t>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</a:pPr>
            <a:r>
              <a:rPr lang="en-US" sz="2000" dirty="0"/>
              <a:t>Accuracy-focused models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KBV09- </a:t>
            </a:r>
            <a:r>
              <a:rPr lang="en-US" sz="1600" dirty="0" err="1"/>
              <a:t>Koren</a:t>
            </a:r>
            <a:r>
              <a:rPr lang="en-US" sz="1600" dirty="0"/>
              <a:t>, Yehuda, Robert Bell, and Chris </a:t>
            </a:r>
            <a:r>
              <a:rPr lang="en-US" sz="1600" dirty="0" err="1"/>
              <a:t>Volinsky</a:t>
            </a:r>
            <a:r>
              <a:rPr lang="en-US" sz="1600" dirty="0"/>
              <a:t>. "Matrix factorization techniques for recommender systems." </a:t>
            </a:r>
            <a:r>
              <a:rPr lang="en-US" sz="1600" i="1" dirty="0"/>
              <a:t>Computer</a:t>
            </a:r>
            <a:r>
              <a:rPr lang="en-US" sz="1600" dirty="0"/>
              <a:t>42.8 (2009).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WKL+08- Weimer, Markus, et al. "</a:t>
            </a:r>
            <a:r>
              <a:rPr lang="en-US" sz="1600" dirty="0" err="1"/>
              <a:t>Cofi</a:t>
            </a:r>
            <a:r>
              <a:rPr lang="en-US" sz="1600" dirty="0"/>
              <a:t> rank-maximum margin matrix factorization for collaborative ranking." </a:t>
            </a:r>
            <a:r>
              <a:rPr lang="en-US" sz="1600" i="1" dirty="0"/>
              <a:t>Advances in neural information processing systems</a:t>
            </a:r>
            <a:r>
              <a:rPr lang="en-US" sz="1600" dirty="0"/>
              <a:t>. 2008.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Re-ranking frameworks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AK12- </a:t>
            </a:r>
            <a:r>
              <a:rPr lang="en-US" sz="1600" dirty="0" err="1"/>
              <a:t>Adomavicius</a:t>
            </a:r>
            <a:r>
              <a:rPr lang="en-US" sz="1600" dirty="0"/>
              <a:t>, </a:t>
            </a:r>
            <a:r>
              <a:rPr lang="en-US" sz="1600" dirty="0" err="1"/>
              <a:t>Gediminas</a:t>
            </a:r>
            <a:r>
              <a:rPr lang="en-US" sz="1600" dirty="0"/>
              <a:t>, and </a:t>
            </a:r>
            <a:r>
              <a:rPr lang="en-US" sz="1600" dirty="0" err="1"/>
              <a:t>YoungOk</a:t>
            </a:r>
            <a:r>
              <a:rPr lang="en-US" sz="1600" dirty="0"/>
              <a:t> Kwon. "Improving aggregate recommendation diversity using ranking-based techniques." </a:t>
            </a:r>
            <a:r>
              <a:rPr lang="en-US" sz="1600" i="1" dirty="0"/>
              <a:t>IEEE Transactions on Knowledge and Data Engineering</a:t>
            </a:r>
            <a:r>
              <a:rPr lang="en-US" sz="1600" dirty="0"/>
              <a:t> 24.5 (2012): 896-911.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HCH14- Ho, Yu-</a:t>
            </a:r>
            <a:r>
              <a:rPr lang="en-US" sz="1600" dirty="0" err="1"/>
              <a:t>Chieh</a:t>
            </a:r>
            <a:r>
              <a:rPr lang="en-US" sz="1600" dirty="0"/>
              <a:t>, Yi-Ting Chiang, and Jane Yung-Jen Hsu. "Who likes it more?: mining worth-recommending items from long tails by modeling relative preference." </a:t>
            </a:r>
            <a:r>
              <a:rPr lang="en-US" sz="1600" i="1" dirty="0"/>
              <a:t>Proceedings of the 7th ACM international conference on Web search and data mining</a:t>
            </a:r>
            <a:r>
              <a:rPr lang="en-US" sz="1600" dirty="0"/>
              <a:t>. ACM, 2014.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Evaluation of top-N recommendation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CKT10- </a:t>
            </a:r>
            <a:r>
              <a:rPr lang="en-US" sz="1600" dirty="0" err="1"/>
              <a:t>Cremonesi</a:t>
            </a:r>
            <a:r>
              <a:rPr lang="en-US" sz="1600" dirty="0"/>
              <a:t>, Paolo, Yehuda </a:t>
            </a:r>
            <a:r>
              <a:rPr lang="en-US" sz="1600" dirty="0" err="1"/>
              <a:t>Koren</a:t>
            </a:r>
            <a:r>
              <a:rPr lang="en-US" sz="1600" dirty="0"/>
              <a:t>, and Roberto </a:t>
            </a:r>
            <a:r>
              <a:rPr lang="en-US" sz="1600" dirty="0" err="1"/>
              <a:t>Turrin</a:t>
            </a:r>
            <a:r>
              <a:rPr lang="en-US" sz="1600" dirty="0"/>
              <a:t>. "Performance of recommender algorithms on top-n recommendation tasks." </a:t>
            </a:r>
            <a:r>
              <a:rPr lang="en-US" sz="1600" i="1" dirty="0"/>
              <a:t>Proceedings of the fourth ACM conference on Recommender systems</a:t>
            </a:r>
            <a:r>
              <a:rPr lang="en-US" sz="1600" dirty="0"/>
              <a:t>. ACM, 2010.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Ste11- </a:t>
            </a:r>
            <a:r>
              <a:rPr lang="en-US" sz="1600" dirty="0" err="1"/>
              <a:t>Steck</a:t>
            </a:r>
            <a:r>
              <a:rPr lang="en-US" sz="1600" dirty="0"/>
              <a:t>, Harald. "Item popularity and recommendation accuracy." </a:t>
            </a:r>
            <a:r>
              <a:rPr lang="en-US" sz="1600" i="1" dirty="0"/>
              <a:t>Proceedings of the fifth ACM conference on Recommender systems</a:t>
            </a:r>
            <a:r>
              <a:rPr lang="en-US" sz="1600" dirty="0"/>
              <a:t>. ACM, 2011.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Ste13- </a:t>
            </a:r>
            <a:r>
              <a:rPr lang="en-US" sz="1600" dirty="0" err="1"/>
              <a:t>Steck</a:t>
            </a:r>
            <a:r>
              <a:rPr lang="en-US" sz="1600" dirty="0"/>
              <a:t>, Harald. "Evaluation of recommendations: rating-prediction and ranking." </a:t>
            </a:r>
            <a:r>
              <a:rPr lang="en-US" sz="1600" i="1" dirty="0"/>
              <a:t>Proceedings of the 7th ACM conference on Recommender systems</a:t>
            </a:r>
            <a:r>
              <a:rPr lang="en-US" sz="1600" dirty="0"/>
              <a:t>. ACM, 2013.</a:t>
            </a:r>
          </a:p>
          <a:p>
            <a:pPr marL="971550" lvl="1" indent="-514350">
              <a:buFont typeface="+mj-lt"/>
              <a:buAutoNum type="arabicParenR" startAt="5"/>
            </a:pPr>
            <a:endParaRPr lang="en-US" sz="16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50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 </a:t>
            </a:r>
            <a:r>
              <a:rPr lang="en-US" sz="4100" dirty="0"/>
              <a:t>GANC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825625"/>
                <a:ext cx="6629401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Main features of our solution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>
                    <a:solidFill>
                      <a:srgbClr val="FF70DC"/>
                    </a:solidFill>
                  </a:rPr>
                  <a:t>Directly infer </a:t>
                </a:r>
                <a:r>
                  <a:rPr lang="en-US" dirty="0"/>
                  <a:t>user long-tail novelty preference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70DC"/>
                    </a:solidFill>
                  </a:rPr>
                  <a:t> </a:t>
                </a:r>
                <a:r>
                  <a:rPr lang="en-US" dirty="0"/>
                  <a:t>from interaction data </a:t>
                </a:r>
              </a:p>
              <a:p>
                <a:pPr marL="1143000" lvl="3">
                  <a:spcBef>
                    <a:spcPts val="1000"/>
                  </a:spcBef>
                </a:pPr>
                <a:r>
                  <a:rPr lang="en-US" sz="2000" dirty="0"/>
                  <a:t>Customize trade-off parameters per user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Integrate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70DC"/>
                    </a:solidFill>
                  </a:rPr>
                  <a:t> </a:t>
                </a:r>
                <a:r>
                  <a:rPr lang="en-US" dirty="0"/>
                  <a:t>into a generic re-ranking framework </a:t>
                </a:r>
              </a:p>
              <a:p>
                <a:pPr lvl="2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 independent of any base recommender</a:t>
                </a:r>
              </a:p>
              <a:p>
                <a:pPr lvl="2">
                  <a:buFont typeface="Arial" charset="0"/>
                  <a:buChar char="•"/>
                </a:pPr>
                <a:r>
                  <a:rPr lang="en-US" dirty="0">
                    <a:solidFill>
                      <a:srgbClr val="FF70DC"/>
                    </a:solidFill>
                  </a:rPr>
                  <a:t>Plug in a suitable base recommender </a:t>
                </a:r>
                <a:r>
                  <a:rPr lang="en-US" dirty="0"/>
                  <a:t>w.r.t. factors such as dataset density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825625"/>
                <a:ext cx="6629401" cy="4351338"/>
              </a:xfrm>
              <a:blipFill>
                <a:blip r:embed="rId2"/>
                <a:stretch>
                  <a:fillRect l="-153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1455853-A57F-3E44-B1A2-0F667582E0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5601476"/>
              </p:ext>
            </p:extLst>
          </p:nvPr>
        </p:nvGraphicFramePr>
        <p:xfrm>
          <a:off x="7676684" y="1634381"/>
          <a:ext cx="3332908" cy="4542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31492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20A1-F0F1-614F-A06D-BD3D90BE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 </a:t>
            </a:r>
            <a:r>
              <a:rPr lang="en-US" sz="4100" dirty="0"/>
              <a:t>GANC Features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D63B4-E1CB-EA4D-922E-F9D80CEAC3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D87FE-DACD-DB46-B12A-60345DEB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12</a:t>
            </a:fld>
            <a:endParaRPr lang="en-US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CCBD1D5-888D-614F-BE80-CC3E01B957FF}"/>
              </a:ext>
            </a:extLst>
          </p:cNvPr>
          <p:cNvSpPr txBox="1">
            <a:spLocks/>
          </p:cNvSpPr>
          <p:nvPr/>
        </p:nvSpPr>
        <p:spPr>
          <a:xfrm>
            <a:off x="6019800" y="1142448"/>
            <a:ext cx="4866896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0" indent="0">
              <a:buFont typeface="Arial"/>
              <a:buNone/>
            </a:pPr>
            <a:endParaRPr lang="en-US" sz="2400" dirty="0">
              <a:solidFill>
                <a:srgbClr val="FF70DC"/>
              </a:solidFill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4D77507-215B-014F-91D0-7A5AF5785B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7890348"/>
              </p:ext>
            </p:extLst>
          </p:nvPr>
        </p:nvGraphicFramePr>
        <p:xfrm>
          <a:off x="9804399" y="81491"/>
          <a:ext cx="2525991" cy="191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8F3E495-E86B-C24A-9773-0451BFC8ED5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351338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Proposed 4</a:t>
                </a:r>
                <a:r>
                  <a:rPr lang="en-US" sz="2400" dirty="0">
                    <a:solidFill>
                      <a:srgbClr val="92D050"/>
                    </a:solidFill>
                  </a:rPr>
                  <a:t>  </a:t>
                </a:r>
                <a:r>
                  <a:rPr lang="en-US" sz="2400" dirty="0">
                    <a:solidFill>
                      <a:srgbClr val="FF70DC"/>
                    </a:solidFill>
                  </a:rPr>
                  <a:t>long-tail novelty preference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70DC"/>
                    </a:solidFill>
                  </a:rPr>
                  <a:t>) </a:t>
                </a:r>
                <a:r>
                  <a:rPr lang="en-US" sz="2400" dirty="0"/>
                  <a:t>models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Including</a:t>
                </a:r>
                <a:r>
                  <a:rPr lang="en-US" sz="2200" dirty="0">
                    <a:solidFill>
                      <a:srgbClr val="FF70DC"/>
                    </a:solidFill>
                  </a:rPr>
                  <a:t> Generalized measure</a:t>
                </a:r>
              </a:p>
              <a:p>
                <a:pPr marL="1143000" lvl="3">
                  <a:spcBef>
                    <a:spcPts val="1000"/>
                  </a:spcBef>
                </a:pPr>
                <a:r>
                  <a:rPr lang="en-US" sz="2000" dirty="0"/>
                  <a:t>Optimization approach</a:t>
                </a:r>
              </a:p>
              <a:p>
                <a:pPr marL="1143000" lvl="3">
                  <a:spcBef>
                    <a:spcPts val="1000"/>
                  </a:spcBef>
                </a:pPr>
                <a:r>
                  <a:rPr lang="en-US" sz="2000" dirty="0"/>
                  <a:t>Popularity of items, rating information, and view of other users </a:t>
                </a:r>
                <a:r>
                  <a:rPr lang="en-US" sz="2200" dirty="0">
                    <a:solidFill>
                      <a:srgbClr val="FF70DC"/>
                    </a:solidFill>
                  </a:rPr>
                  <a:t> </a:t>
                </a:r>
                <a:endParaRPr lang="en-US" dirty="0">
                  <a:solidFill>
                    <a:srgbClr val="FF70DC"/>
                  </a:solidFill>
                </a:endParaRPr>
              </a:p>
              <a:p>
                <a:pPr marL="228600" lvl="1">
                  <a:spcBef>
                    <a:spcPts val="1000"/>
                  </a:spcBef>
                </a:pPr>
                <a:endParaRPr lang="en-US" sz="2600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8F3E495-E86B-C24A-9773-0451BFC8ED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351338"/>
              </a:xfrm>
              <a:blipFill>
                <a:blip r:embed="rId4"/>
                <a:stretch>
                  <a:fillRect l="-1711" t="-2339" r="-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6044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20A1-F0F1-614F-A06D-BD3D90BE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 </a:t>
            </a:r>
            <a:r>
              <a:rPr lang="en-US" sz="4100" dirty="0"/>
              <a:t>GANC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221BE6-27A7-9C41-8750-B8C0E62B7FF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Proposed 4</a:t>
                </a:r>
                <a:r>
                  <a:rPr lang="en-US" sz="2400" dirty="0">
                    <a:solidFill>
                      <a:srgbClr val="92D050"/>
                    </a:solidFill>
                  </a:rPr>
                  <a:t>  </a:t>
                </a:r>
                <a:r>
                  <a:rPr lang="en-US" sz="2400" dirty="0">
                    <a:solidFill>
                      <a:srgbClr val="FF70DC"/>
                    </a:solidFill>
                  </a:rPr>
                  <a:t>long-tail novelty preference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70DC"/>
                    </a:solidFill>
                  </a:rPr>
                  <a:t>) </a:t>
                </a:r>
                <a:r>
                  <a:rPr lang="en-US" sz="2400" dirty="0"/>
                  <a:t>models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Including</a:t>
                </a:r>
                <a:r>
                  <a:rPr lang="en-US" sz="2200" dirty="0">
                    <a:solidFill>
                      <a:srgbClr val="FF70DC"/>
                    </a:solidFill>
                  </a:rPr>
                  <a:t> Generalized measure</a:t>
                </a:r>
              </a:p>
              <a:p>
                <a:pPr marL="1143000" lvl="3">
                  <a:spcBef>
                    <a:spcPts val="1000"/>
                  </a:spcBef>
                </a:pPr>
                <a:r>
                  <a:rPr lang="en-US" sz="2000" dirty="0"/>
                  <a:t>Optimization approach</a:t>
                </a:r>
              </a:p>
              <a:p>
                <a:pPr marL="1143000" lvl="3">
                  <a:spcBef>
                    <a:spcPts val="1000"/>
                  </a:spcBef>
                </a:pPr>
                <a:r>
                  <a:rPr lang="en-US" sz="2000" dirty="0"/>
                  <a:t>Popularity of items, rating information, and view of other users </a:t>
                </a:r>
                <a:r>
                  <a:rPr lang="en-US" sz="2200" dirty="0">
                    <a:solidFill>
                      <a:srgbClr val="FF70DC"/>
                    </a:solidFill>
                  </a:rPr>
                  <a:t> </a:t>
                </a:r>
                <a:endParaRPr lang="en-US" dirty="0">
                  <a:solidFill>
                    <a:srgbClr val="FF70DC"/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>
                    <a:solidFill>
                      <a:srgbClr val="FF70DC"/>
                    </a:solidFill>
                  </a:rPr>
                  <a:t>Accuracy Recommender</a:t>
                </a:r>
              </a:p>
              <a:p>
                <a:pPr lvl="1"/>
                <a:r>
                  <a:rPr lang="en-US" sz="2200" dirty="0"/>
                  <a:t>Focuses on making accurate suggestions</a:t>
                </a:r>
              </a:p>
              <a:p>
                <a:pPr lvl="1"/>
                <a:r>
                  <a:rPr lang="en-US" sz="2200" dirty="0"/>
                  <a:t>Used 3 existing models from literature</a:t>
                </a:r>
              </a:p>
              <a:p>
                <a:pPr marL="228600" lvl="1">
                  <a:spcBef>
                    <a:spcPts val="1000"/>
                  </a:spcBef>
                </a:pP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221BE6-27A7-9C41-8750-B8C0E62B7F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711" t="-2339" r="-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D63B4-E1CB-EA4D-922E-F9D80CEAC3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D87FE-DACD-DB46-B12A-60345DEB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BBF13F9-3F88-EC45-9143-3F6C07A60D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722893"/>
              </p:ext>
            </p:extLst>
          </p:nvPr>
        </p:nvGraphicFramePr>
        <p:xfrm>
          <a:off x="9804399" y="81491"/>
          <a:ext cx="2525991" cy="191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8526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20A1-F0F1-614F-A06D-BD3D90BE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 </a:t>
            </a:r>
            <a:r>
              <a:rPr lang="en-US" sz="4100" dirty="0"/>
              <a:t>GANC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221BE6-27A7-9C41-8750-B8C0E62B7FF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Proposed 4</a:t>
                </a:r>
                <a:r>
                  <a:rPr lang="en-US" sz="2400" dirty="0">
                    <a:solidFill>
                      <a:srgbClr val="92D050"/>
                    </a:solidFill>
                  </a:rPr>
                  <a:t>  </a:t>
                </a:r>
                <a:r>
                  <a:rPr lang="en-US" sz="2400" dirty="0">
                    <a:solidFill>
                      <a:srgbClr val="FF70DC"/>
                    </a:solidFill>
                  </a:rPr>
                  <a:t>long-tail novelty preference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70DC"/>
                    </a:solidFill>
                  </a:rPr>
                  <a:t>) </a:t>
                </a:r>
                <a:r>
                  <a:rPr lang="en-US" sz="2400" dirty="0"/>
                  <a:t>models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Including</a:t>
                </a:r>
                <a:r>
                  <a:rPr lang="en-US" sz="2200" dirty="0">
                    <a:solidFill>
                      <a:srgbClr val="FF70DC"/>
                    </a:solidFill>
                  </a:rPr>
                  <a:t> Generalized measure</a:t>
                </a:r>
              </a:p>
              <a:p>
                <a:pPr marL="1143000" lvl="3">
                  <a:spcBef>
                    <a:spcPts val="1000"/>
                  </a:spcBef>
                </a:pPr>
                <a:r>
                  <a:rPr lang="en-US" sz="2000" dirty="0"/>
                  <a:t>Optimization approach</a:t>
                </a:r>
              </a:p>
              <a:p>
                <a:pPr marL="1143000" lvl="3">
                  <a:spcBef>
                    <a:spcPts val="1000"/>
                  </a:spcBef>
                </a:pPr>
                <a:r>
                  <a:rPr lang="en-US" sz="2000" dirty="0"/>
                  <a:t>Popularity of items, rating information, and view of other users </a:t>
                </a:r>
                <a:r>
                  <a:rPr lang="en-US" sz="2200" dirty="0">
                    <a:solidFill>
                      <a:srgbClr val="FF70DC"/>
                    </a:solidFill>
                  </a:rPr>
                  <a:t> </a:t>
                </a:r>
                <a:endParaRPr lang="en-US" dirty="0">
                  <a:solidFill>
                    <a:srgbClr val="FF70DC"/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>
                    <a:solidFill>
                      <a:srgbClr val="FF70DC"/>
                    </a:solidFill>
                  </a:rPr>
                  <a:t>Accuracy Recommender</a:t>
                </a:r>
              </a:p>
              <a:p>
                <a:pPr lvl="1"/>
                <a:r>
                  <a:rPr lang="en-US" sz="2200" dirty="0"/>
                  <a:t>Focuses on making accurate suggestions</a:t>
                </a:r>
              </a:p>
              <a:p>
                <a:pPr lvl="1"/>
                <a:r>
                  <a:rPr lang="en-US" sz="2200" dirty="0"/>
                  <a:t>Used 3 existing models from literature</a:t>
                </a:r>
              </a:p>
              <a:p>
                <a:pPr marL="457200" lvl="2" indent="0">
                  <a:spcBef>
                    <a:spcPts val="1000"/>
                  </a:spcBef>
                  <a:buNone/>
                </a:pP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221BE6-27A7-9C41-8750-B8C0E62B7F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711" t="-2339" r="-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D63B4-E1CB-EA4D-922E-F9D80CEAC3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dirty="0">
                <a:solidFill>
                  <a:srgbClr val="FF70DC"/>
                </a:solidFill>
              </a:rPr>
              <a:t>Coverage Recommender </a:t>
            </a:r>
          </a:p>
          <a:p>
            <a:pPr lvl="1"/>
            <a:r>
              <a:rPr lang="en-US" sz="2200" dirty="0"/>
              <a:t>Focuses on increasing coverage of item space in suggestions</a:t>
            </a:r>
          </a:p>
          <a:p>
            <a:pPr lvl="1"/>
            <a:r>
              <a:rPr lang="en-US" sz="2200" dirty="0"/>
              <a:t>GANC with Dynamic coverage</a:t>
            </a:r>
          </a:p>
          <a:p>
            <a:pPr lvl="2"/>
            <a:r>
              <a:rPr lang="en-US" dirty="0"/>
              <a:t>Submodular function maximization </a:t>
            </a:r>
            <a:r>
              <a:rPr lang="en-US" dirty="0" err="1"/>
              <a:t>s.t.</a:t>
            </a:r>
            <a:r>
              <a:rPr lang="en-US" dirty="0"/>
              <a:t> a partition matroid constraint</a:t>
            </a:r>
          </a:p>
          <a:p>
            <a:pPr lvl="2"/>
            <a:r>
              <a:rPr lang="en-US" dirty="0"/>
              <a:t>Locally greedy is not scalable!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70DC"/>
                </a:solidFill>
              </a:rPr>
              <a:t>Designed a </a:t>
            </a:r>
            <a:r>
              <a:rPr lang="en-US" dirty="0"/>
              <a:t>scalable sampling-based locally greedy algorithm using </a:t>
            </a:r>
            <a:r>
              <a:rPr lang="en-US" dirty="0">
                <a:solidFill>
                  <a:srgbClr val="FF70DC"/>
                </a:solidFill>
              </a:rPr>
              <a:t>the long-tail novelty preference.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D87FE-DACD-DB46-B12A-60345DEB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1B1D6F4-A36D-EE41-B2E9-54826AA427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8442116"/>
              </p:ext>
            </p:extLst>
          </p:nvPr>
        </p:nvGraphicFramePr>
        <p:xfrm>
          <a:off x="9804399" y="81491"/>
          <a:ext cx="2525991" cy="191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3108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Results:</a:t>
            </a:r>
            <a:r>
              <a:rPr lang="en-US" sz="4100" dirty="0"/>
              <a:t> Re-rankings for Rating-prediction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484571" cy="4351338"/>
          </a:xfrm>
        </p:spPr>
        <p:txBody>
          <a:bodyPr>
            <a:noAutofit/>
          </a:bodyPr>
          <a:lstStyle/>
          <a:p>
            <a:r>
              <a:rPr lang="en-US" sz="2400" dirty="0"/>
              <a:t>Dense dataset (</a:t>
            </a:r>
            <a:r>
              <a:rPr lang="en-US" sz="2000" dirty="0"/>
              <a:t>ML-1M)</a:t>
            </a:r>
          </a:p>
          <a:p>
            <a:r>
              <a:rPr lang="en-US" sz="2400" dirty="0"/>
              <a:t>Evaluated</a:t>
            </a:r>
            <a:r>
              <a:rPr lang="en-US" sz="2400" dirty="0">
                <a:solidFill>
                  <a:srgbClr val="FF70DC"/>
                </a:solidFill>
              </a:rPr>
              <a:t> 3 aspects</a:t>
            </a:r>
          </a:p>
          <a:p>
            <a:pPr lvl="1"/>
            <a:r>
              <a:rPr lang="en-US" sz="2000" dirty="0"/>
              <a:t>Measured by different metrics</a:t>
            </a:r>
          </a:p>
          <a:p>
            <a:r>
              <a:rPr lang="en-US" sz="2400" dirty="0">
                <a:solidFill>
                  <a:srgbClr val="FF70DC"/>
                </a:solidFill>
              </a:rPr>
              <a:t>Lower height is better </a:t>
            </a:r>
          </a:p>
          <a:p>
            <a:pPr lvl="1"/>
            <a:r>
              <a:rPr lang="en-US" sz="2000" dirty="0"/>
              <a:t>Corresponds to better rank</a:t>
            </a:r>
          </a:p>
          <a:p>
            <a:r>
              <a:rPr lang="en-US" sz="2400" dirty="0"/>
              <a:t>RSVD is base accuracy recommender</a:t>
            </a:r>
            <a:endParaRPr lang="en-US" sz="2400" dirty="0">
              <a:solidFill>
                <a:srgbClr val="FF70DC"/>
              </a:solidFill>
            </a:endParaRPr>
          </a:p>
          <a:p>
            <a:r>
              <a:rPr lang="en-US" sz="2400" dirty="0">
                <a:solidFill>
                  <a:srgbClr val="FF70DC"/>
                </a:solidFill>
              </a:rPr>
              <a:t>GANC</a:t>
            </a:r>
          </a:p>
          <a:p>
            <a:pPr lvl="1"/>
            <a:r>
              <a:rPr lang="en-US" sz="2000" dirty="0">
                <a:solidFill>
                  <a:srgbClr val="FF70DC"/>
                </a:solidFill>
              </a:rPr>
              <a:t>Outperforms RSVD in 4 metrics, including accuracy</a:t>
            </a:r>
          </a:p>
          <a:p>
            <a:pPr lvl="1"/>
            <a:r>
              <a:rPr lang="en-US" sz="2000" dirty="0"/>
              <a:t>Obtains best average performance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057666"/>
              </p:ext>
            </p:extLst>
          </p:nvPr>
        </p:nvGraphicFramePr>
        <p:xfrm>
          <a:off x="5061414" y="2427789"/>
          <a:ext cx="6426200" cy="383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2DE0EE3-12D5-8A4A-922E-1EEF17866D40}"/>
              </a:ext>
            </a:extLst>
          </p:cNvPr>
          <p:cNvGraphicFramePr>
            <a:graphicFrameLocks/>
          </p:cNvGraphicFramePr>
          <p:nvPr/>
        </p:nvGraphicFramePr>
        <p:xfrm>
          <a:off x="9679259" y="780585"/>
          <a:ext cx="2802294" cy="2370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B95B4BB-3076-1F4D-B3AF-899201BEA8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7685854"/>
              </p:ext>
            </p:extLst>
          </p:nvPr>
        </p:nvGraphicFramePr>
        <p:xfrm>
          <a:off x="9804399" y="81491"/>
          <a:ext cx="2525991" cy="191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12000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Contributions: </a:t>
            </a:r>
            <a:r>
              <a:rPr lang="en-US" sz="4100" dirty="0"/>
              <a:t>Facilitating Data Exploration</a:t>
            </a:r>
            <a:endParaRPr lang="en-US" sz="4100" dirty="0">
              <a:solidFill>
                <a:srgbClr val="FF70D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Developed</a:t>
            </a:r>
            <a:r>
              <a:rPr lang="en-US" sz="2400" dirty="0">
                <a:solidFill>
                  <a:srgbClr val="FF70DC"/>
                </a:solidFill>
              </a:rPr>
              <a:t> 4 long-tail novelty  preference </a:t>
            </a:r>
            <a:r>
              <a:rPr lang="en-US" sz="2400" dirty="0"/>
              <a:t>measures</a:t>
            </a:r>
          </a:p>
          <a:p>
            <a:pPr lvl="1"/>
            <a:r>
              <a:rPr lang="en-US" sz="2000" dirty="0"/>
              <a:t>Including </a:t>
            </a:r>
            <a:r>
              <a:rPr lang="en-US" sz="2000" dirty="0">
                <a:solidFill>
                  <a:srgbClr val="FF70DC"/>
                </a:solidFill>
              </a:rPr>
              <a:t>generalized measure </a:t>
            </a:r>
          </a:p>
          <a:p>
            <a:r>
              <a:rPr lang="en-US" sz="2400" dirty="0"/>
              <a:t>Developed </a:t>
            </a:r>
            <a:r>
              <a:rPr lang="en-US" sz="2400" dirty="0">
                <a:solidFill>
                  <a:srgbClr val="FF70DC"/>
                </a:solidFill>
              </a:rPr>
              <a:t>GANC</a:t>
            </a:r>
            <a:r>
              <a:rPr lang="en-US" sz="2400" dirty="0"/>
              <a:t>, a generic re-ranking framework </a:t>
            </a:r>
          </a:p>
          <a:p>
            <a:pPr lvl="1"/>
            <a:r>
              <a:rPr lang="en-US" sz="2000" dirty="0"/>
              <a:t>Introduce a scalable algorithm that relies on user novelty preferences  </a:t>
            </a:r>
          </a:p>
          <a:p>
            <a:r>
              <a:rPr lang="en-US" sz="2400" dirty="0"/>
              <a:t>Extensive empirical study considers </a:t>
            </a:r>
          </a:p>
          <a:p>
            <a:pPr lvl="1"/>
            <a:r>
              <a:rPr lang="en-US" sz="2000" dirty="0"/>
              <a:t>Accuracy, coverage, and novelty aspects</a:t>
            </a:r>
          </a:p>
          <a:p>
            <a:pPr lvl="1"/>
            <a:r>
              <a:rPr lang="en-US" sz="2000" dirty="0"/>
              <a:t>Impact of  dataset density</a:t>
            </a:r>
          </a:p>
          <a:p>
            <a:r>
              <a:rPr lang="en-US" sz="2200" dirty="0"/>
              <a:t>Results confirm </a:t>
            </a:r>
            <a:r>
              <a:rPr lang="en-US" sz="2200" dirty="0">
                <a:solidFill>
                  <a:srgbClr val="FF70DC"/>
                </a:solidFill>
              </a:rPr>
              <a:t>performance of re-ranking models is impacted by base recommender</a:t>
            </a:r>
            <a:r>
              <a:rPr lang="en-US" sz="2200" dirty="0"/>
              <a:t> algorithm</a:t>
            </a:r>
          </a:p>
          <a:p>
            <a:pPr lvl="1"/>
            <a:r>
              <a:rPr lang="en-US" sz="2000" dirty="0"/>
              <a:t>In </a:t>
            </a:r>
            <a:r>
              <a:rPr lang="en-US" sz="2000" dirty="0">
                <a:solidFill>
                  <a:srgbClr val="FF70DC"/>
                </a:solidFill>
              </a:rPr>
              <a:t>dense settings</a:t>
            </a:r>
            <a:r>
              <a:rPr lang="en-US" sz="2000" dirty="0"/>
              <a:t>, using the same base recommender as existing models, we improve upon all metrics</a:t>
            </a:r>
          </a:p>
          <a:p>
            <a:pPr lvl="1"/>
            <a:r>
              <a:rPr lang="en-US" sz="2000" dirty="0"/>
              <a:t>In </a:t>
            </a:r>
            <a:r>
              <a:rPr lang="en-US" sz="2000" dirty="0">
                <a:solidFill>
                  <a:srgbClr val="FF70DC"/>
                </a:solidFill>
              </a:rPr>
              <a:t>sparse settings</a:t>
            </a:r>
            <a:r>
              <a:rPr lang="en-US" sz="2000" dirty="0"/>
              <a:t>, we plugin a more suitable base recommender</a:t>
            </a:r>
          </a:p>
          <a:p>
            <a:pPr lvl="2"/>
            <a:r>
              <a:rPr lang="en-US" sz="1600" dirty="0"/>
              <a:t>GANC is competitive with existing top-N recommendation models</a:t>
            </a:r>
          </a:p>
          <a:p>
            <a:endParaRPr lang="en-US" sz="2400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E475DC8-8994-3049-A212-6A958D7339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97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Part 1: </a:t>
            </a:r>
            <a:r>
              <a:rPr lang="en-US" sz="4100" dirty="0"/>
              <a:t>Facilitating Data Exploration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0" y="3940190"/>
            <a:ext cx="1273320" cy="8346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83" y="4357532"/>
            <a:ext cx="1162642" cy="69031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966085" y="1735931"/>
            <a:ext cx="0" cy="4530725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34842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Company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93" y="1735931"/>
            <a:ext cx="9473784" cy="4530725"/>
          </a:xfrm>
          <a:prstGeom prst="rect">
            <a:avLst/>
          </a:prstGeom>
          <a:noFill/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98749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End Users</a:t>
            </a:r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40" y="3222884"/>
            <a:ext cx="2199710" cy="1811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70" y="2242651"/>
            <a:ext cx="1063397" cy="11506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749" y="2555534"/>
            <a:ext cx="1415611" cy="1097893"/>
          </a:xfrm>
          <a:prstGeom prst="rect">
            <a:avLst/>
          </a:prstGeom>
        </p:spPr>
      </p:pic>
      <p:sp>
        <p:nvSpPr>
          <p:cNvPr id="8" name="Bent-Up Arrow 7"/>
          <p:cNvSpPr/>
          <p:nvPr/>
        </p:nvSpPr>
        <p:spPr>
          <a:xfrm>
            <a:off x="6748102" y="3413704"/>
            <a:ext cx="3080672" cy="967711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Restaurant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3408569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18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966085" y="1735931"/>
            <a:ext cx="0" cy="4530725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29193" y="1735931"/>
            <a:ext cx="9473784" cy="4530725"/>
          </a:xfrm>
          <a:prstGeom prst="rect">
            <a:avLst/>
          </a:prstGeom>
          <a:noFill/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933E5-8398-844A-A1C1-81B6DAC56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50673" cy="1325563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Part 2: </a:t>
            </a:r>
            <a:r>
              <a:rPr lang="en-US" sz="4100" dirty="0"/>
              <a:t>Facilitating SQL Query Composition and Analysis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B6B55C-0D66-924D-9F8C-584AFD499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0" y="3940190"/>
            <a:ext cx="1273320" cy="8346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CC4E4C-0C5E-A045-8AB5-37F2EDB48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83" y="4357532"/>
            <a:ext cx="1162642" cy="6903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7F0C291-9C14-544D-89B6-AEE44C11F8FE}"/>
              </a:ext>
            </a:extLst>
          </p:cNvPr>
          <p:cNvSpPr txBox="1"/>
          <p:nvPr/>
        </p:nvSpPr>
        <p:spPr>
          <a:xfrm>
            <a:off x="7098749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End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B030182-0791-5942-90A1-768D3B906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70" y="2242651"/>
            <a:ext cx="1063397" cy="11506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C81975-575D-8B48-8A9D-73E734999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749" y="2555534"/>
            <a:ext cx="1415611" cy="1097893"/>
          </a:xfrm>
          <a:prstGeom prst="rect">
            <a:avLst/>
          </a:prstGeom>
        </p:spPr>
      </p:pic>
      <p:sp>
        <p:nvSpPr>
          <p:cNvPr id="26" name="Bent-Up Arrow 25">
            <a:extLst>
              <a:ext uri="{FF2B5EF4-FFF2-40B4-BE49-F238E27FC236}">
                <a16:creationId xmlns:a16="http://schemas.microsoft.com/office/drawing/2014/main" id="{3C36F408-DB30-5346-9BB1-857E66A807B2}"/>
              </a:ext>
            </a:extLst>
          </p:cNvPr>
          <p:cNvSpPr/>
          <p:nvPr/>
        </p:nvSpPr>
        <p:spPr>
          <a:xfrm>
            <a:off x="6748102" y="3413704"/>
            <a:ext cx="3080672" cy="967711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Restaurant Recommendation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765C56-779A-2347-8719-C01017CC91C5}"/>
              </a:ext>
            </a:extLst>
          </p:cNvPr>
          <p:cNvSpPr/>
          <p:nvPr/>
        </p:nvSpPr>
        <p:spPr>
          <a:xfrm>
            <a:off x="1275358" y="1765392"/>
            <a:ext cx="9305016" cy="4486273"/>
          </a:xfrm>
          <a:prstGeom prst="rect">
            <a:avLst/>
          </a:prstGeom>
          <a:solidFill>
            <a:schemeClr val="bg1">
              <a:alpha val="89000"/>
            </a:schemeClr>
          </a:solidFill>
          <a:ln w="349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89" y="2679084"/>
            <a:ext cx="1125747" cy="11257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34842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Company</a:t>
            </a:r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40" y="3222884"/>
            <a:ext cx="2199710" cy="18113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14" y="3021078"/>
            <a:ext cx="2199640" cy="1676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250905" y="2813791"/>
            <a:ext cx="73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1min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E582DE-DCF2-D641-923F-D592E8980D3B}"/>
              </a:ext>
            </a:extLst>
          </p:cNvPr>
          <p:cNvSpPr/>
          <p:nvPr/>
        </p:nvSpPr>
        <p:spPr>
          <a:xfrm>
            <a:off x="1371610" y="5879718"/>
            <a:ext cx="92177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1200" dirty="0">
                <a:solidFill>
                  <a:prstClr val="black"/>
                </a:solidFill>
              </a:rPr>
              <a:t>Zainab Zolaktaf, Mostafa Milani, and Rachel Pottinger. ”Facilitating SQL query composition and analysis.” Under revision,  </a:t>
            </a:r>
            <a:r>
              <a:rPr lang="en-CA" sz="1200" i="1" dirty="0">
                <a:solidFill>
                  <a:prstClr val="black"/>
                </a:solidFill>
              </a:rPr>
              <a:t>2019</a:t>
            </a:r>
            <a:r>
              <a:rPr lang="en-CA" sz="12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9" name="Right Arrow 28"/>
          <p:cNvSpPr/>
          <p:nvPr/>
        </p:nvSpPr>
        <p:spPr>
          <a:xfrm rot="583456" flipH="1">
            <a:off x="2746574" y="3470527"/>
            <a:ext cx="2387599" cy="46377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 Query Insights</a:t>
            </a:r>
          </a:p>
        </p:txBody>
      </p:sp>
    </p:spTree>
    <p:extLst>
      <p:ext uri="{BB962C8B-B14F-4D97-AF65-F5344CB8AC3E}">
        <p14:creationId xmlns:p14="http://schemas.microsoft.com/office/powerpoint/2010/main" val="3733732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40" y="3222884"/>
            <a:ext cx="2199710" cy="18113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29194" y="1735931"/>
            <a:ext cx="4736892" cy="4530725"/>
          </a:xfrm>
          <a:prstGeom prst="rect">
            <a:avLst/>
          </a:prstGeom>
          <a:noFill/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50673" cy="1325563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Motivation: </a:t>
            </a:r>
            <a:r>
              <a:rPr lang="en-US" sz="4100" dirty="0"/>
              <a:t>Facilitating SQL Query Composition and Analysis</a:t>
            </a:r>
            <a:endParaRPr lang="en-US" sz="4100" dirty="0">
              <a:solidFill>
                <a:srgbClr val="FF70DC"/>
              </a:solidFill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0EF1360-464F-3042-9D7A-43DC60412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2757" y="1825625"/>
            <a:ext cx="5100625" cy="4351338"/>
          </a:xfrm>
        </p:spPr>
        <p:txBody>
          <a:bodyPr>
            <a:normAutofit/>
          </a:bodyPr>
          <a:lstStyle/>
          <a:p>
            <a:r>
              <a:rPr lang="en-US" sz="2400" dirty="0"/>
              <a:t>Inefficient SQL queries pose a burden </a:t>
            </a:r>
          </a:p>
          <a:p>
            <a:pPr lvl="1"/>
            <a:r>
              <a:rPr lang="en-US" sz="2200" dirty="0"/>
              <a:t>On system and programmer </a:t>
            </a:r>
          </a:p>
          <a:p>
            <a:endParaRPr lang="en-US" sz="2400" dirty="0"/>
          </a:p>
          <a:p>
            <a:r>
              <a:rPr lang="en-US" sz="2400" dirty="0"/>
              <a:t>To write efficient SQL queries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Gain knowledge of database schema, tuples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Use </a:t>
            </a:r>
            <a:r>
              <a:rPr lang="en-US" sz="2200" dirty="0">
                <a:solidFill>
                  <a:srgbClr val="FF70DC"/>
                </a:solidFill>
              </a:rPr>
              <a:t>hints </a:t>
            </a:r>
            <a:r>
              <a:rPr lang="en-US" sz="2200" dirty="0"/>
              <a:t>or tutorials from system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Write ``Count’’ query first!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400" dirty="0">
                <a:solidFill>
                  <a:srgbClr val="FF70DC"/>
                </a:solidFill>
              </a:rPr>
              <a:t>Provide SQL query performance insights - prior to execution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89" y="2679084"/>
            <a:ext cx="1125747" cy="11257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34842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Company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14" y="3021078"/>
            <a:ext cx="2199640" cy="167640"/>
          </a:xfrm>
          <a:prstGeom prst="rect">
            <a:avLst/>
          </a:prstGeom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030AE0B4-FC4F-6646-91CC-635187144CBB}"/>
              </a:ext>
            </a:extLst>
          </p:cNvPr>
          <p:cNvSpPr/>
          <p:nvPr/>
        </p:nvSpPr>
        <p:spPr>
          <a:xfrm rot="583456" flipH="1">
            <a:off x="2746574" y="3470527"/>
            <a:ext cx="2387599" cy="46377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 Query Insights</a:t>
            </a:r>
          </a:p>
        </p:txBody>
      </p:sp>
    </p:spTree>
    <p:extLst>
      <p:ext uri="{BB962C8B-B14F-4D97-AF65-F5344CB8AC3E}">
        <p14:creationId xmlns:p14="http://schemas.microsoft.com/office/powerpoint/2010/main" val="772415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UberEats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0" y="3940190"/>
            <a:ext cx="1273320" cy="834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23" y="4290489"/>
            <a:ext cx="1047572" cy="157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83" y="4357532"/>
            <a:ext cx="1162642" cy="6903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89" y="2679084"/>
            <a:ext cx="1125747" cy="112574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966085" y="1735931"/>
            <a:ext cx="0" cy="4530725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34842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Company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93" y="1735931"/>
            <a:ext cx="9473784" cy="4530725"/>
          </a:xfrm>
          <a:prstGeom prst="rect">
            <a:avLst/>
          </a:prstGeom>
          <a:noFill/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98749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End Users</a:t>
            </a:r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40" y="3222884"/>
            <a:ext cx="2199710" cy="18113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15" y="5054536"/>
            <a:ext cx="1164001" cy="1164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75" y="5245572"/>
            <a:ext cx="1075596" cy="933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70" y="2242651"/>
            <a:ext cx="1063397" cy="11506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60" y="3746293"/>
            <a:ext cx="1204792" cy="1222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B18C85-68F3-E347-8C94-E00DE879A6C6}"/>
              </a:ext>
            </a:extLst>
          </p:cNvPr>
          <p:cNvSpPr txBox="1"/>
          <p:nvPr/>
        </p:nvSpPr>
        <p:spPr>
          <a:xfrm>
            <a:off x="5161935" y="12585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39849-360D-6441-8C4B-855D92B6CD20}"/>
              </a:ext>
            </a:extLst>
          </p:cNvPr>
          <p:cNvSpPr txBox="1"/>
          <p:nvPr/>
        </p:nvSpPr>
        <p:spPr>
          <a:xfrm>
            <a:off x="2934362" y="1290503"/>
            <a:ext cx="6091873" cy="1661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70DC"/>
                </a:solidFill>
              </a:rPr>
              <a:t>My thesis focuses on facilitating</a:t>
            </a:r>
          </a:p>
          <a:p>
            <a:pPr algn="ctr"/>
            <a:r>
              <a:rPr lang="en-US" sz="2800" dirty="0">
                <a:solidFill>
                  <a:srgbClr val="FF70DC"/>
                </a:solidFill>
              </a:rPr>
              <a:t> user interaction with the data </a:t>
            </a:r>
          </a:p>
          <a:p>
            <a:pPr algn="ctr"/>
            <a:r>
              <a:rPr lang="en-US" sz="2800" dirty="0">
                <a:solidFill>
                  <a:srgbClr val="FF70DC"/>
                </a:solidFill>
              </a:rPr>
              <a:t> in these types of  platforms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98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AF27A-E63A-364C-BB21-CF0B1A42F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FD9F3B7-B9EE-1343-A92B-D092433A3F37}"/>
                  </a:ext>
                </a:extLst>
              </p:cNvPr>
              <p:cNvSpPr/>
              <p:nvPr/>
            </p:nvSpPr>
            <p:spPr>
              <a:xfrm>
                <a:off x="1747852" y="4235796"/>
                <a:ext cx="4436604" cy="1384995"/>
              </a:xfrm>
              <a:prstGeom prst="rect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2400" dirty="0"/>
                  <a:t>Goal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Predict performance properties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2000" dirty="0"/>
                  <a:t>, prior to submitting it the database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FD9F3B7-B9EE-1343-A92B-D092433A3F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852" y="4235796"/>
                <a:ext cx="4436604" cy="1384995"/>
              </a:xfrm>
              <a:prstGeom prst="rect">
                <a:avLst/>
              </a:prstGeom>
              <a:blipFill>
                <a:blip r:embed="rId3"/>
                <a:stretch>
                  <a:fillRect t="-3604" b="-5405"/>
                </a:stretch>
              </a:blipFill>
              <a:ln w="9525"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76C3E451-6FA8-C947-A43A-5B0CDBE0DCE6}"/>
              </a:ext>
            </a:extLst>
          </p:cNvPr>
          <p:cNvSpPr/>
          <p:nvPr/>
        </p:nvSpPr>
        <p:spPr>
          <a:xfrm>
            <a:off x="8362578" y="1474023"/>
            <a:ext cx="1954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70DC"/>
                </a:solidFill>
              </a:rPr>
              <a:t>A new SQL query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4106827-8B95-F04F-8561-2C2A8862F2A0}"/>
                  </a:ext>
                </a:extLst>
              </p:cNvPr>
              <p:cNvSpPr/>
              <p:nvPr/>
            </p:nvSpPr>
            <p:spPr>
              <a:xfrm>
                <a:off x="7082014" y="4240990"/>
                <a:ext cx="4131642" cy="1692771"/>
              </a:xfrm>
              <a:prstGeom prst="rect">
                <a:avLst/>
              </a:prstGeom>
              <a:solidFill>
                <a:srgbClr val="FF0000">
                  <a:alpha val="16000"/>
                </a:srgbClr>
              </a:solidFill>
              <a:ln w="9525"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Output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Answer size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) = 304 rows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CPU time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) = 105.37 sec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Error class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) = success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Session class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) = browser</a:t>
                </a: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4106827-8B95-F04F-8561-2C2A8862F2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014" y="4240990"/>
                <a:ext cx="4131642" cy="1692771"/>
              </a:xfrm>
              <a:prstGeom prst="rect">
                <a:avLst/>
              </a:prstGeom>
              <a:blipFill>
                <a:blip r:embed="rId4"/>
                <a:stretch>
                  <a:fillRect l="-2141" t="-2222" b="-4444"/>
                </a:stretch>
              </a:blipFill>
              <a:ln w="9525"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4578694-A0F3-9541-8D15-1273EB960225}"/>
              </a:ext>
            </a:extLst>
          </p:cNvPr>
          <p:cNvCxnSpPr>
            <a:cxnSpLocks/>
          </p:cNvCxnSpPr>
          <p:nvPr/>
        </p:nvCxnSpPr>
        <p:spPr>
          <a:xfrm flipH="1">
            <a:off x="4200325" y="3306907"/>
            <a:ext cx="3817874" cy="92510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CC62956-FBA9-5D45-86C6-46D84DCA12EB}"/>
              </a:ext>
            </a:extLst>
          </p:cNvPr>
          <p:cNvCxnSpPr>
            <a:cxnSpLocks/>
          </p:cNvCxnSpPr>
          <p:nvPr/>
        </p:nvCxnSpPr>
        <p:spPr>
          <a:xfrm>
            <a:off x="6184456" y="4925373"/>
            <a:ext cx="897558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Content Placeholder 7">
            <a:extLst>
              <a:ext uri="{FF2B5EF4-FFF2-40B4-BE49-F238E27FC236}">
                <a16:creationId xmlns:a16="http://schemas.microsoft.com/office/drawing/2014/main" id="{93607CC2-553F-6D4C-AC2A-F981BA362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031" y="2475744"/>
            <a:ext cx="2801471" cy="706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F12D1EA-9B3F-644F-8190-2DA221C35865}"/>
                  </a:ext>
                </a:extLst>
              </p:cNvPr>
              <p:cNvSpPr txBox="1"/>
              <p:nvPr/>
            </p:nvSpPr>
            <p:spPr>
              <a:xfrm>
                <a:off x="8362578" y="1933560"/>
                <a:ext cx="14992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FF70D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FF70DC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F12D1EA-9B3F-644F-8190-2DA221C35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578" y="1933560"/>
                <a:ext cx="1499263" cy="461665"/>
              </a:xfrm>
              <a:prstGeom prst="rect">
                <a:avLst/>
              </a:prstGeom>
              <a:blipFill>
                <a:blip r:embed="rId11"/>
                <a:stretch>
                  <a:fillRect l="-1667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71430963-B05B-EC41-AE43-E79345C2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50673" cy="1325563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Motivation: </a:t>
            </a:r>
            <a:r>
              <a:rPr lang="en-US" sz="4100" dirty="0"/>
              <a:t>Facilitating SQL Query Composition and Analysis</a:t>
            </a:r>
            <a:endParaRPr lang="en-US" sz="4100" dirty="0">
              <a:solidFill>
                <a:srgbClr val="FF7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8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  <p:bldP spid="32" grpId="0" animBg="1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875D-20CE-4048-9ECE-BA6DA3279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Challenges: </a:t>
            </a:r>
            <a:r>
              <a:rPr lang="en-US" sz="4100" dirty="0"/>
              <a:t>Database Instance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81B3F-D471-5D4D-B2AF-D667D011C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138183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70DC"/>
                </a:solidFill>
              </a:rPr>
              <a:t>Existing models </a:t>
            </a:r>
            <a:r>
              <a:rPr lang="en-US" sz="2400" dirty="0"/>
              <a:t>for query performance prediction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System side applications</a:t>
            </a:r>
            <a:r>
              <a:rPr lang="en-US" sz="2000" dirty="0"/>
              <a:t>  (e.g., admission control, query optimization [LKNC12])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Use </a:t>
            </a:r>
            <a:r>
              <a:rPr lang="en-US" sz="2400" dirty="0">
                <a:solidFill>
                  <a:srgbClr val="FF70DC"/>
                </a:solidFill>
              </a:rPr>
              <a:t>query execution plan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Need database instance and statistics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Problems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Query execution plan can be </a:t>
            </a:r>
            <a:r>
              <a:rPr lang="en-US" sz="2000" dirty="0">
                <a:solidFill>
                  <a:srgbClr val="FF70DC"/>
                </a:solidFill>
              </a:rPr>
              <a:t>imprecise </a:t>
            </a:r>
            <a:r>
              <a:rPr lang="en-US" sz="2000" dirty="0"/>
              <a:t>[</a:t>
            </a:r>
            <a:r>
              <a:rPr lang="en-CA" sz="2000" dirty="0"/>
              <a:t>LGMB15</a:t>
            </a:r>
            <a:r>
              <a:rPr lang="en-US" sz="2000" dirty="0"/>
              <a:t>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Limited access to </a:t>
            </a:r>
            <a:r>
              <a:rPr lang="en-US" sz="2000" dirty="0">
                <a:solidFill>
                  <a:srgbClr val="FF70DC"/>
                </a:solidFill>
              </a:rPr>
              <a:t>database instance?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Sources on the hidden web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Customers of  </a:t>
            </a:r>
            <a:r>
              <a:rPr lang="en-US" sz="1800" dirty="0">
                <a:solidFill>
                  <a:srgbClr val="FF70DC"/>
                </a:solidFill>
              </a:rPr>
              <a:t>cloud data warehouses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Spotify, HSBC use Google </a:t>
            </a:r>
            <a:r>
              <a:rPr lang="en-US" sz="1800" dirty="0" err="1"/>
              <a:t>BigQuery</a:t>
            </a:r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AC65F-E77A-8B4D-BB31-EFA06A896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25440" cy="435133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dirty="0">
              <a:solidFill>
                <a:srgbClr val="FF70DC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864C9-06A9-8F4A-A72A-A9E31F02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B9623C-9CB0-9246-BC60-3329C2BD1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382" y="1871166"/>
            <a:ext cx="2975028" cy="1359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515F0B-EC79-0248-8657-A1926B996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512" y="2775988"/>
            <a:ext cx="2181128" cy="1153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4F06E40-6280-884B-9342-066F127D1C08}"/>
                  </a:ext>
                </a:extLst>
              </p:cNvPr>
              <p:cNvSpPr/>
              <p:nvPr/>
            </p:nvSpPr>
            <p:spPr>
              <a:xfrm>
                <a:off x="7082014" y="4240990"/>
                <a:ext cx="4131642" cy="1692771"/>
              </a:xfrm>
              <a:prstGeom prst="rect">
                <a:avLst/>
              </a:prstGeom>
              <a:solidFill>
                <a:srgbClr val="FF0000">
                  <a:alpha val="16000"/>
                </a:srgbClr>
              </a:solidFill>
              <a:ln w="9525"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Output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Cardinality estimates?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Cost estimates?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>
                        <a:lumMod val="75000"/>
                      </a:schemeClr>
                    </a:solidFill>
                  </a:rPr>
                  <a:t>Error class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bg1">
                        <a:lumMod val="75000"/>
                      </a:schemeClr>
                    </a:solidFill>
                  </a:rPr>
                  <a:t>) = success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>
                        <a:lumMod val="75000"/>
                      </a:schemeClr>
                    </a:solidFill>
                  </a:rPr>
                  <a:t>Session class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bg1">
                        <a:lumMod val="75000"/>
                      </a:schemeClr>
                    </a:solidFill>
                  </a:rPr>
                  <a:t>) = browser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4F06E40-6280-884B-9342-066F127D1C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014" y="4240990"/>
                <a:ext cx="4131642" cy="1692771"/>
              </a:xfrm>
              <a:prstGeom prst="rect">
                <a:avLst/>
              </a:prstGeom>
              <a:blipFill>
                <a:blip r:embed="rId5"/>
                <a:stretch>
                  <a:fillRect l="-2141" t="-2222" b="-4444"/>
                </a:stretch>
              </a:blipFill>
              <a:ln w="9525"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0027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E265D-83DD-C14F-BDD4-B6D858A43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Challenges: </a:t>
            </a:r>
            <a:r>
              <a:rPr lang="en-US" sz="4100" dirty="0"/>
              <a:t>Large-scale</a:t>
            </a:r>
            <a:r>
              <a:rPr lang="en-US" sz="4100" dirty="0">
                <a:solidFill>
                  <a:srgbClr val="FF70DC"/>
                </a:solidFill>
              </a:rPr>
              <a:t> </a:t>
            </a:r>
            <a:r>
              <a:rPr lang="en-US" sz="4100" dirty="0"/>
              <a:t>Query 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6205D-6E40-6642-B028-D1EC3864B2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FAC2F-E4AE-6D47-B03F-F73B74593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7196" y="1927931"/>
            <a:ext cx="5624804" cy="4351338"/>
          </a:xfrm>
        </p:spPr>
        <p:txBody>
          <a:bodyPr/>
          <a:lstStyle/>
          <a:p>
            <a:r>
              <a:rPr lang="en-US" sz="2400" dirty="0"/>
              <a:t>SQL Query workload </a:t>
            </a:r>
            <a:r>
              <a:rPr lang="en-US" sz="2400" dirty="0">
                <a:solidFill>
                  <a:srgbClr val="00B0F0"/>
                </a:solidFill>
              </a:rPr>
              <a:t>(W)</a:t>
            </a:r>
          </a:p>
          <a:p>
            <a:pPr lvl="1"/>
            <a:r>
              <a:rPr lang="en-US" sz="2200" dirty="0">
                <a:solidFill>
                  <a:srgbClr val="00B0F0"/>
                </a:solidFill>
              </a:rPr>
              <a:t>Collection of labeled SQL queries submitted in the past </a:t>
            </a:r>
          </a:p>
          <a:p>
            <a:pPr lvl="1"/>
            <a:r>
              <a:rPr lang="en-US" dirty="0"/>
              <a:t>Labels are</a:t>
            </a:r>
            <a:r>
              <a:rPr lang="en-US" dirty="0">
                <a:solidFill>
                  <a:srgbClr val="FF70DC"/>
                </a:solidFill>
              </a:rPr>
              <a:t> actual observations</a:t>
            </a:r>
          </a:p>
          <a:p>
            <a:pPr lvl="2"/>
            <a:r>
              <a:rPr lang="en-US" dirty="0"/>
              <a:t>Eliminate biases e.g., cardinality misestimates</a:t>
            </a:r>
            <a:endParaRPr lang="en-US" sz="2200" dirty="0"/>
          </a:p>
          <a:p>
            <a:pPr lvl="1"/>
            <a:r>
              <a:rPr lang="en-US" sz="2200" dirty="0"/>
              <a:t>Easily logged by DBMS</a:t>
            </a:r>
          </a:p>
          <a:p>
            <a:endParaRPr lang="en-US" sz="2400" dirty="0"/>
          </a:p>
          <a:p>
            <a:r>
              <a:rPr lang="en-US" sz="2400" dirty="0"/>
              <a:t>Need </a:t>
            </a:r>
            <a:r>
              <a:rPr lang="en-US" sz="2400" dirty="0">
                <a:solidFill>
                  <a:srgbClr val="FF70DC"/>
                </a:solidFill>
              </a:rPr>
              <a:t>large-scale and real-world </a:t>
            </a:r>
            <a:r>
              <a:rPr lang="en-US" sz="2400" dirty="0"/>
              <a:t>query workloads</a:t>
            </a:r>
          </a:p>
          <a:p>
            <a:pPr lvl="1"/>
            <a:r>
              <a:rPr lang="en-US" sz="2200" dirty="0"/>
              <a:t>Usage patterns from a variety of users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D5404-50C0-0F4B-8A8E-437A4D37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22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8F93A1-94D9-3143-B174-CA4A3F82740E}"/>
              </a:ext>
            </a:extLst>
          </p:cNvPr>
          <p:cNvSpPr/>
          <p:nvPr/>
        </p:nvSpPr>
        <p:spPr>
          <a:xfrm>
            <a:off x="205026" y="3722301"/>
            <a:ext cx="719915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sz="2400" dirty="0">
                <a:solidFill>
                  <a:srgbClr val="FF70DC"/>
                </a:solidFill>
              </a:rPr>
              <a:t>Sloan Digital Sky Server (SDSS)</a:t>
            </a:r>
            <a:r>
              <a:rPr lang="en-US" sz="2400" dirty="0"/>
              <a:t> </a:t>
            </a:r>
            <a:r>
              <a:rPr lang="en-CA" sz="2400" dirty="0"/>
              <a:t>[RTS14]</a:t>
            </a: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Scientific computing domain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Extracted ~600K SQL queries</a:t>
            </a:r>
          </a:p>
          <a:p>
            <a:pPr marL="914400" lvl="1" indent="-457200">
              <a:buFont typeface="+mj-lt"/>
              <a:buAutoNum type="arabicPeriod" startAt="2"/>
            </a:pPr>
            <a:r>
              <a:rPr lang="en-US" sz="2400" dirty="0" err="1">
                <a:solidFill>
                  <a:srgbClr val="FF70DC"/>
                </a:solidFill>
              </a:rPr>
              <a:t>SQLShare</a:t>
            </a:r>
            <a:r>
              <a:rPr lang="en-US" sz="2400" dirty="0"/>
              <a:t> </a:t>
            </a:r>
            <a:r>
              <a:rPr lang="en-CA" sz="2400" dirty="0"/>
              <a:t>[JMH16]</a:t>
            </a: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SQL-as-a-Service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Users upload data, write queries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Contains ~27K SQL queries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73DBA4-AE2B-FB43-B8F5-CD77F77B7F8A}"/>
              </a:ext>
            </a:extLst>
          </p:cNvPr>
          <p:cNvGrpSpPr/>
          <p:nvPr/>
        </p:nvGrpSpPr>
        <p:grpSpPr>
          <a:xfrm>
            <a:off x="3322982" y="2452460"/>
            <a:ext cx="2547657" cy="989652"/>
            <a:chOff x="2975914" y="2217722"/>
            <a:chExt cx="3193302" cy="1112656"/>
          </a:xfrm>
        </p:grpSpPr>
        <p:pic>
          <p:nvPicPr>
            <p:cNvPr id="16" name="Content Placeholder 9">
              <a:extLst>
                <a:ext uri="{FF2B5EF4-FFF2-40B4-BE49-F238E27FC236}">
                  <a16:creationId xmlns:a16="http://schemas.microsoft.com/office/drawing/2014/main" id="{B20DE4E9-81BF-2B4E-84B1-50386C33A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5914" y="2217722"/>
              <a:ext cx="2344994" cy="898356"/>
            </a:xfrm>
            <a:prstGeom prst="rect">
              <a:avLst/>
            </a:prstGeom>
          </p:spPr>
        </p:pic>
        <p:pic>
          <p:nvPicPr>
            <p:cNvPr id="17" name="Content Placeholder 7">
              <a:extLst>
                <a:ext uri="{FF2B5EF4-FFF2-40B4-BE49-F238E27FC236}">
                  <a16:creationId xmlns:a16="http://schemas.microsoft.com/office/drawing/2014/main" id="{B012A855-FB1A-3940-9A73-5542DE779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4336" y="2274316"/>
              <a:ext cx="2417738" cy="609736"/>
            </a:xfrm>
            <a:prstGeom prst="rect">
              <a:avLst/>
            </a:prstGeom>
          </p:spPr>
        </p:pic>
        <p:pic>
          <p:nvPicPr>
            <p:cNvPr id="18" name="Content Placeholder 9">
              <a:extLst>
                <a:ext uri="{FF2B5EF4-FFF2-40B4-BE49-F238E27FC236}">
                  <a16:creationId xmlns:a16="http://schemas.microsoft.com/office/drawing/2014/main" id="{67EB401B-E0AC-8546-AB31-6C74E9D86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5502" y="2383686"/>
              <a:ext cx="2344994" cy="89835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7C0B021-ABBF-8A47-A042-911A5C9B5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9590" y="2509277"/>
              <a:ext cx="2589626" cy="82110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15B05D8-702A-AF49-8991-86B0BD89DA27}"/>
                  </a:ext>
                </a:extLst>
              </p:cNvPr>
              <p:cNvSpPr txBox="1"/>
              <p:nvPr/>
            </p:nvSpPr>
            <p:spPr>
              <a:xfrm>
                <a:off x="2367361" y="1893784"/>
                <a:ext cx="25476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US" sz="24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en-US" sz="2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15B05D8-702A-AF49-8991-86B0BD89D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361" y="1893784"/>
                <a:ext cx="2547657" cy="461665"/>
              </a:xfrm>
              <a:prstGeom prst="rect">
                <a:avLst/>
              </a:prstGeom>
              <a:blipFill>
                <a:blip r:embed="rId6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7A7BF-708D-2043-ADDA-44C6EDE5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Problem Formulation:</a:t>
            </a:r>
            <a:r>
              <a:rPr lang="en-US" sz="4100" dirty="0"/>
              <a:t> Facilitating SQL Query Composition and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AF27A-E63A-364C-BB21-CF0B1A42F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FD9F3B7-B9EE-1343-A92B-D092433A3F37}"/>
                  </a:ext>
                </a:extLst>
              </p:cNvPr>
              <p:cNvSpPr/>
              <p:nvPr/>
            </p:nvSpPr>
            <p:spPr>
              <a:xfrm>
                <a:off x="1747852" y="4235796"/>
                <a:ext cx="4436604" cy="1384995"/>
              </a:xfrm>
              <a:prstGeom prst="rect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2400" dirty="0"/>
                  <a:t>Goal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Predict performance properties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2000" dirty="0"/>
                  <a:t>, prior to submitting it the database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FD9F3B7-B9EE-1343-A92B-D092433A3F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852" y="4235796"/>
                <a:ext cx="4436604" cy="1384995"/>
              </a:xfrm>
              <a:prstGeom prst="rect">
                <a:avLst/>
              </a:prstGeom>
              <a:blipFill>
                <a:blip r:embed="rId3"/>
                <a:stretch>
                  <a:fillRect t="-3604" b="-5405"/>
                </a:stretch>
              </a:blipFill>
              <a:ln w="9525"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5CA9A229-6410-AA4B-9BD0-5AF14B558AB4}"/>
              </a:ext>
            </a:extLst>
          </p:cNvPr>
          <p:cNvSpPr/>
          <p:nvPr/>
        </p:nvSpPr>
        <p:spPr>
          <a:xfrm>
            <a:off x="2367361" y="1492524"/>
            <a:ext cx="3584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Collection of labeled SQL queries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C3E451-6FA8-C947-A43A-5B0CDBE0DCE6}"/>
              </a:ext>
            </a:extLst>
          </p:cNvPr>
          <p:cNvSpPr/>
          <p:nvPr/>
        </p:nvSpPr>
        <p:spPr>
          <a:xfrm>
            <a:off x="8362578" y="1474023"/>
            <a:ext cx="1954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70DC"/>
                </a:solidFill>
              </a:rPr>
              <a:t>A new SQL query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4106827-8B95-F04F-8561-2C2A8862F2A0}"/>
                  </a:ext>
                </a:extLst>
              </p:cNvPr>
              <p:cNvSpPr/>
              <p:nvPr/>
            </p:nvSpPr>
            <p:spPr>
              <a:xfrm>
                <a:off x="7082014" y="4240990"/>
                <a:ext cx="4131642" cy="1692771"/>
              </a:xfrm>
              <a:prstGeom prst="rect">
                <a:avLst/>
              </a:prstGeom>
              <a:solidFill>
                <a:srgbClr val="FF0000">
                  <a:alpha val="16000"/>
                </a:srgbClr>
              </a:solidFill>
              <a:ln w="9525"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Output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Answer size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) = 304 rows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CPU time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) = 105.37 sec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Error class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) = success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Session class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) = browser</a:t>
                </a: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4106827-8B95-F04F-8561-2C2A8862F2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014" y="4240990"/>
                <a:ext cx="4131642" cy="1692771"/>
              </a:xfrm>
              <a:prstGeom prst="rect">
                <a:avLst/>
              </a:prstGeom>
              <a:blipFill>
                <a:blip r:embed="rId9"/>
                <a:stretch>
                  <a:fillRect l="-2141" t="-2222" b="-4444"/>
                </a:stretch>
              </a:blipFill>
              <a:ln w="9525"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9B3743B-7F7E-324F-8016-8ABAFB615A3D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3966154" y="3528563"/>
            <a:ext cx="686634" cy="707233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4578694-A0F3-9541-8D15-1273EB960225}"/>
              </a:ext>
            </a:extLst>
          </p:cNvPr>
          <p:cNvCxnSpPr>
            <a:cxnSpLocks/>
          </p:cNvCxnSpPr>
          <p:nvPr/>
        </p:nvCxnSpPr>
        <p:spPr>
          <a:xfrm flipH="1">
            <a:off x="4200325" y="3306907"/>
            <a:ext cx="3817874" cy="92510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CC62956-FBA9-5D45-86C6-46D84DCA12EB}"/>
              </a:ext>
            </a:extLst>
          </p:cNvPr>
          <p:cNvCxnSpPr>
            <a:cxnSpLocks/>
          </p:cNvCxnSpPr>
          <p:nvPr/>
        </p:nvCxnSpPr>
        <p:spPr>
          <a:xfrm>
            <a:off x="6184456" y="4925373"/>
            <a:ext cx="897558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BC65FF-2883-7846-98E7-FBE6DD698460}"/>
              </a:ext>
            </a:extLst>
          </p:cNvPr>
          <p:cNvGrpSpPr/>
          <p:nvPr/>
        </p:nvGrpSpPr>
        <p:grpSpPr>
          <a:xfrm>
            <a:off x="2367361" y="1893784"/>
            <a:ext cx="7494480" cy="1548328"/>
            <a:chOff x="2367361" y="1893784"/>
            <a:chExt cx="7494480" cy="1548328"/>
          </a:xfrm>
        </p:grpSpPr>
        <p:pic>
          <p:nvPicPr>
            <p:cNvPr id="22" name="Content Placeholder 7">
              <a:extLst>
                <a:ext uri="{FF2B5EF4-FFF2-40B4-BE49-F238E27FC236}">
                  <a16:creationId xmlns:a16="http://schemas.microsoft.com/office/drawing/2014/main" id="{DC3DEAD3-5686-9E4B-9E99-FDB419637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42031" y="2475744"/>
              <a:ext cx="2801471" cy="706511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D22C7F7-B1A7-F04F-A90B-AA998BA5E52A}"/>
                </a:ext>
              </a:extLst>
            </p:cNvPr>
            <p:cNvGrpSpPr/>
            <p:nvPr/>
          </p:nvGrpSpPr>
          <p:grpSpPr>
            <a:xfrm>
              <a:off x="3322982" y="2452460"/>
              <a:ext cx="2547657" cy="989652"/>
              <a:chOff x="2975914" y="2217722"/>
              <a:chExt cx="3193302" cy="1112656"/>
            </a:xfrm>
          </p:grpSpPr>
          <p:pic>
            <p:nvPicPr>
              <p:cNvPr id="27" name="Content Placeholder 9">
                <a:extLst>
                  <a:ext uri="{FF2B5EF4-FFF2-40B4-BE49-F238E27FC236}">
                    <a16:creationId xmlns:a16="http://schemas.microsoft.com/office/drawing/2014/main" id="{F3D60EFE-A97C-EB40-B93B-5F8217C6E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75914" y="2217722"/>
                <a:ext cx="2344994" cy="898356"/>
              </a:xfrm>
              <a:prstGeom prst="rect">
                <a:avLst/>
              </a:prstGeom>
            </p:spPr>
          </p:pic>
          <p:pic>
            <p:nvPicPr>
              <p:cNvPr id="28" name="Content Placeholder 7">
                <a:extLst>
                  <a:ext uri="{FF2B5EF4-FFF2-40B4-BE49-F238E27FC236}">
                    <a16:creationId xmlns:a16="http://schemas.microsoft.com/office/drawing/2014/main" id="{999E2780-8566-BF44-9B6B-CF5C393BC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74336" y="2274316"/>
                <a:ext cx="2417738" cy="609736"/>
              </a:xfrm>
              <a:prstGeom prst="rect">
                <a:avLst/>
              </a:prstGeom>
            </p:spPr>
          </p:pic>
          <p:pic>
            <p:nvPicPr>
              <p:cNvPr id="29" name="Content Placeholder 9">
                <a:extLst>
                  <a:ext uri="{FF2B5EF4-FFF2-40B4-BE49-F238E27FC236}">
                    <a16:creationId xmlns:a16="http://schemas.microsoft.com/office/drawing/2014/main" id="{55CEFE24-C832-D949-A426-D787904C8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45502" y="2383686"/>
                <a:ext cx="2344994" cy="89835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DA657A3-63E5-DB4C-89E5-D789B9320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79590" y="2509277"/>
                <a:ext cx="2589626" cy="82110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A39E774-A997-1A42-BDC5-4C29EC80F1C8}"/>
                    </a:ext>
                  </a:extLst>
                </p:cNvPr>
                <p:cNvSpPr txBox="1"/>
                <p:nvPr/>
              </p:nvSpPr>
              <p:spPr>
                <a:xfrm>
                  <a:off x="8362578" y="1933560"/>
                  <a:ext cx="14992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70D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70DC"/>
                          </a:solidFill>
                          <a:latin typeface="Cambria Math" panose="02040503050406030204" pitchFamily="18" charset="0"/>
                        </a:rPr>
                        <m:t>=?</m:t>
                      </m:r>
                    </m:oMath>
                  </a14:m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F1BCC3BB-B559-2546-B230-11641A19DC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2578" y="1933560"/>
                  <a:ext cx="1499263" cy="461665"/>
                </a:xfrm>
                <a:prstGeom prst="rect">
                  <a:avLst/>
                </a:prstGeom>
                <a:blipFill>
                  <a:blip r:embed="rId13"/>
                  <a:stretch>
                    <a:fillRect l="-1667"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0BA9D58-E338-374A-9DC2-AF885AFAD32C}"/>
                    </a:ext>
                  </a:extLst>
                </p:cNvPr>
                <p:cNvSpPr txBox="1"/>
                <p:nvPr/>
              </p:nvSpPr>
              <p:spPr>
                <a:xfrm>
                  <a:off x="2367361" y="1893784"/>
                  <a:ext cx="25476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  <m:r>
                          <a:rPr lang="en-US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B8566BD-8E4A-2F49-81DA-C0D3B69976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7361" y="1893784"/>
                  <a:ext cx="2547657" cy="461665"/>
                </a:xfrm>
                <a:prstGeom prst="rect">
                  <a:avLst/>
                </a:prstGeom>
                <a:blipFill>
                  <a:blip r:embed="rId14"/>
                  <a:stretch>
                    <a:fillRect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84404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EAF98DE-EF1F-B146-9369-61B01787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43873" cy="1325563"/>
          </a:xfrm>
        </p:spPr>
        <p:txBody>
          <a:bodyPr>
            <a:no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 </a:t>
            </a:r>
            <a:r>
              <a:rPr lang="en-US" sz="4100" dirty="0"/>
              <a:t>Different Settings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C4DD934-EDF8-5D43-9C37-25CF8A1745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ea typeface="Century Gothic" charset="0"/>
                    <a:cs typeface="Arial" panose="020B0604020202020204" pitchFamily="34" charset="0"/>
                  </a:rPr>
                  <a:t>Homogeneous Instance</a:t>
                </a:r>
                <a:endParaRPr lang="en-US" i="1" dirty="0">
                  <a:latin typeface="Cambria Math" panose="02040503050406030204" pitchFamily="18" charset="0"/>
                  <a:ea typeface="Century Gothic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entury Gothic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entury Gothic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entury Gothic" charset="0"/>
                            <a:cs typeface="Arial" panose="020B0604020202020204" pitchFamily="34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dirty="0">
                    <a:ea typeface="Century Gothic" charset="0"/>
                    <a:cs typeface="Arial" panose="020B0604020202020204" pitchFamily="34" charset="0"/>
                  </a:rPr>
                  <a:t> and the queries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entury Gothic" charset="0"/>
                        <a:cs typeface="Arial" panose="020B0604020202020204" pitchFamily="34" charset="0"/>
                      </a:rPr>
                      <m:t>𝑊</m:t>
                    </m:r>
                  </m:oMath>
                </a14:m>
                <a:r>
                  <a:rPr lang="en-US" dirty="0">
                    <a:ea typeface="Century Gothic" charset="0"/>
                    <a:cs typeface="Arial" panose="020B0604020202020204" pitchFamily="34" charset="0"/>
                  </a:rPr>
                  <a:t>  are posed to the same database instance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C4DD934-EDF8-5D43-9C37-25CF8A1745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CBACD-B543-ED45-8EC8-BA466E9B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24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D42577-84C5-C24A-92F3-DB061E6BB2E9}"/>
              </a:ext>
            </a:extLst>
          </p:cNvPr>
          <p:cNvSpPr/>
          <p:nvPr/>
        </p:nvSpPr>
        <p:spPr>
          <a:xfrm>
            <a:off x="9220522" y="4688032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SDSS</a:t>
            </a:r>
          </a:p>
        </p:txBody>
      </p:sp>
      <p:sp>
        <p:nvSpPr>
          <p:cNvPr id="36" name="Can 35">
            <a:extLst>
              <a:ext uri="{FF2B5EF4-FFF2-40B4-BE49-F238E27FC236}">
                <a16:creationId xmlns:a16="http://schemas.microsoft.com/office/drawing/2014/main" id="{C7499504-66BB-E44C-8A94-2F4678A6231E}"/>
              </a:ext>
            </a:extLst>
          </p:cNvPr>
          <p:cNvSpPr/>
          <p:nvPr/>
        </p:nvSpPr>
        <p:spPr>
          <a:xfrm>
            <a:off x="5594618" y="1737700"/>
            <a:ext cx="663552" cy="351188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82D84F9-B84F-BB45-90EB-7E32EFF4190B}"/>
              </a:ext>
            </a:extLst>
          </p:cNvPr>
          <p:cNvSpPr/>
          <p:nvPr/>
        </p:nvSpPr>
        <p:spPr>
          <a:xfrm>
            <a:off x="2182762" y="1366684"/>
            <a:ext cx="7943644" cy="31864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B05B8E5-BEF4-7B45-A6FE-E438A8D40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450" y="3788707"/>
            <a:ext cx="610382" cy="61038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6C5F95-C248-C64A-8DF3-6B0DF5723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960" y="3788707"/>
            <a:ext cx="610382" cy="61038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EE33D6-8A8F-9C44-AD75-596762837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6842" y="3788707"/>
            <a:ext cx="610382" cy="6103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CA7BB47-96CE-3746-B4F9-5DAEA4625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4710" y="3758844"/>
            <a:ext cx="610382" cy="610382"/>
          </a:xfrm>
          <a:prstGeom prst="rect">
            <a:avLst/>
          </a:prstGeom>
        </p:spPr>
      </p:pic>
      <p:sp>
        <p:nvSpPr>
          <p:cNvPr id="46" name="Right Arrow 45">
            <a:extLst>
              <a:ext uri="{FF2B5EF4-FFF2-40B4-BE49-F238E27FC236}">
                <a16:creationId xmlns:a16="http://schemas.microsoft.com/office/drawing/2014/main" id="{53AA964C-832F-894F-B6FA-E64B310F47FD}"/>
              </a:ext>
            </a:extLst>
          </p:cNvPr>
          <p:cNvSpPr/>
          <p:nvPr/>
        </p:nvSpPr>
        <p:spPr>
          <a:xfrm rot="6436227" flipH="1">
            <a:off x="4675132" y="2919950"/>
            <a:ext cx="1872000" cy="12316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7AD6BA7C-DDDD-6043-AD22-CBF85EF0A7A3}"/>
              </a:ext>
            </a:extLst>
          </p:cNvPr>
          <p:cNvSpPr/>
          <p:nvPr/>
        </p:nvSpPr>
        <p:spPr>
          <a:xfrm rot="7088719" flipH="1">
            <a:off x="4123681" y="2990202"/>
            <a:ext cx="2088000" cy="118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933DC4CD-CE4B-614F-8EA6-932EC5B8CA7E}"/>
              </a:ext>
            </a:extLst>
          </p:cNvPr>
          <p:cNvSpPr/>
          <p:nvPr/>
        </p:nvSpPr>
        <p:spPr>
          <a:xfrm rot="7915796" flipH="1">
            <a:off x="3467888" y="2892456"/>
            <a:ext cx="2520000" cy="11832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99DEB1EC-FFEC-B34D-A34C-827795A89CB6}"/>
              </a:ext>
            </a:extLst>
          </p:cNvPr>
          <p:cNvSpPr/>
          <p:nvPr/>
        </p:nvSpPr>
        <p:spPr>
          <a:xfrm rot="2570117" flipH="1">
            <a:off x="5767551" y="2936849"/>
            <a:ext cx="2520000" cy="118326"/>
          </a:xfrm>
          <a:prstGeom prst="rightArrow">
            <a:avLst/>
          </a:prstGeom>
          <a:solidFill>
            <a:srgbClr val="FF70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47B322-0975-3440-A025-67472A573D85}"/>
              </a:ext>
            </a:extLst>
          </p:cNvPr>
          <p:cNvGrpSpPr/>
          <p:nvPr/>
        </p:nvGrpSpPr>
        <p:grpSpPr>
          <a:xfrm>
            <a:off x="2367361" y="1893784"/>
            <a:ext cx="7494480" cy="1548328"/>
            <a:chOff x="2367361" y="1893784"/>
            <a:chExt cx="7494480" cy="1548328"/>
          </a:xfrm>
        </p:grpSpPr>
        <p:pic>
          <p:nvPicPr>
            <p:cNvPr id="52" name="Content Placeholder 7">
              <a:extLst>
                <a:ext uri="{FF2B5EF4-FFF2-40B4-BE49-F238E27FC236}">
                  <a16:creationId xmlns:a16="http://schemas.microsoft.com/office/drawing/2014/main" id="{BAE22F02-5380-D042-839A-6A304EA51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2031" y="2475744"/>
              <a:ext cx="2801471" cy="70651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9EFA437-3AF4-A24A-B075-C10770EED12C}"/>
                </a:ext>
              </a:extLst>
            </p:cNvPr>
            <p:cNvGrpSpPr/>
            <p:nvPr/>
          </p:nvGrpSpPr>
          <p:grpSpPr>
            <a:xfrm>
              <a:off x="3322982" y="2452460"/>
              <a:ext cx="2547657" cy="989652"/>
              <a:chOff x="2975914" y="2217722"/>
              <a:chExt cx="3193302" cy="1112656"/>
            </a:xfrm>
          </p:grpSpPr>
          <p:pic>
            <p:nvPicPr>
              <p:cNvPr id="56" name="Content Placeholder 9">
                <a:extLst>
                  <a:ext uri="{FF2B5EF4-FFF2-40B4-BE49-F238E27FC236}">
                    <a16:creationId xmlns:a16="http://schemas.microsoft.com/office/drawing/2014/main" id="{789BE9CB-D86B-1149-B751-DE2A341AA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75914" y="2217722"/>
                <a:ext cx="2344994" cy="898356"/>
              </a:xfrm>
              <a:prstGeom prst="rect">
                <a:avLst/>
              </a:prstGeom>
            </p:spPr>
          </p:pic>
          <p:pic>
            <p:nvPicPr>
              <p:cNvPr id="57" name="Content Placeholder 7">
                <a:extLst>
                  <a:ext uri="{FF2B5EF4-FFF2-40B4-BE49-F238E27FC236}">
                    <a16:creationId xmlns:a16="http://schemas.microsoft.com/office/drawing/2014/main" id="{9C483398-2336-C644-BAFB-80A04BAA9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74336" y="2274316"/>
                <a:ext cx="2417738" cy="609736"/>
              </a:xfrm>
              <a:prstGeom prst="rect">
                <a:avLst/>
              </a:prstGeom>
            </p:spPr>
          </p:pic>
          <p:pic>
            <p:nvPicPr>
              <p:cNvPr id="58" name="Content Placeholder 9">
                <a:extLst>
                  <a:ext uri="{FF2B5EF4-FFF2-40B4-BE49-F238E27FC236}">
                    <a16:creationId xmlns:a16="http://schemas.microsoft.com/office/drawing/2014/main" id="{4EC25A4E-47A3-164D-949C-D9DDEC27B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5502" y="2383686"/>
                <a:ext cx="2344994" cy="898356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48B44D71-04D3-CF44-8510-1D31B628B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79590" y="2509277"/>
                <a:ext cx="2589626" cy="82110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F1BCC3BB-B559-2546-B230-11641A19DC95}"/>
                    </a:ext>
                  </a:extLst>
                </p:cNvPr>
                <p:cNvSpPr txBox="1"/>
                <p:nvPr/>
              </p:nvSpPr>
              <p:spPr>
                <a:xfrm>
                  <a:off x="8362578" y="1933560"/>
                  <a:ext cx="14992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70D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70DC"/>
                          </a:solidFill>
                          <a:latin typeface="Cambria Math" panose="02040503050406030204" pitchFamily="18" charset="0"/>
                        </a:rPr>
                        <m:t>=?</m:t>
                      </m:r>
                    </m:oMath>
                  </a14:m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F1BCC3BB-B559-2546-B230-11641A19DC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2578" y="1933560"/>
                  <a:ext cx="1499263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1667"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B8566BD-8E4A-2F49-81DA-C0D3B6997675}"/>
                    </a:ext>
                  </a:extLst>
                </p:cNvPr>
                <p:cNvSpPr txBox="1"/>
                <p:nvPr/>
              </p:nvSpPr>
              <p:spPr>
                <a:xfrm>
                  <a:off x="2367361" y="1893784"/>
                  <a:ext cx="25476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  <m:r>
                          <a:rPr lang="en-US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B8566BD-8E4A-2F49-81DA-C0D3B69976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7361" y="1893784"/>
                  <a:ext cx="2547657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96416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C4DD934-EDF8-5D43-9C37-25CF8A1745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ea typeface="Century Gothic" charset="0"/>
                    <a:cs typeface="Arial" panose="020B0604020202020204" pitchFamily="34" charset="0"/>
                  </a:rPr>
                  <a:t>Homogeneous Schema</a:t>
                </a:r>
                <a:endParaRPr lang="en-US" i="1" dirty="0">
                  <a:latin typeface="Cambria Math" panose="02040503050406030204" pitchFamily="18" charset="0"/>
                  <a:ea typeface="Century Gothic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entury Gothic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entury Gothic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entury Gothic" charset="0"/>
                            <a:cs typeface="Arial" panose="020B0604020202020204" pitchFamily="34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dirty="0">
                    <a:ea typeface="Century Gothic" charset="0"/>
                    <a:cs typeface="Arial" panose="020B0604020202020204" pitchFamily="34" charset="0"/>
                  </a:rPr>
                  <a:t> and the queries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entury Gothic" charset="0"/>
                        <a:cs typeface="Arial" panose="020B0604020202020204" pitchFamily="34" charset="0"/>
                      </a:rPr>
                      <m:t>𝑊</m:t>
                    </m:r>
                  </m:oMath>
                </a14:m>
                <a:r>
                  <a:rPr lang="en-US" dirty="0">
                    <a:ea typeface="Century Gothic" charset="0"/>
                    <a:cs typeface="Arial" panose="020B0604020202020204" pitchFamily="34" charset="0"/>
                  </a:rPr>
                  <a:t>  are posed to different database instances with the same schema in  the same DBMS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C4DD934-EDF8-5D43-9C37-25CF8A1745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b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CBACD-B543-ED45-8EC8-BA466E9B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25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D42577-84C5-C24A-92F3-DB061E6BB2E9}"/>
              </a:ext>
            </a:extLst>
          </p:cNvPr>
          <p:cNvSpPr/>
          <p:nvPr/>
        </p:nvSpPr>
        <p:spPr>
          <a:xfrm>
            <a:off x="8826676" y="4633746"/>
            <a:ext cx="107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SQLShare</a:t>
            </a:r>
            <a:endParaRPr lang="en-US" dirty="0"/>
          </a:p>
        </p:txBody>
      </p:sp>
      <p:sp>
        <p:nvSpPr>
          <p:cNvPr id="37" name="Title 6">
            <a:extLst>
              <a:ext uri="{FF2B5EF4-FFF2-40B4-BE49-F238E27FC236}">
                <a16:creationId xmlns:a16="http://schemas.microsoft.com/office/drawing/2014/main" id="{25BA62FF-44F0-924A-BE1C-C273E81D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43873" cy="1325563"/>
          </a:xfrm>
        </p:spPr>
        <p:txBody>
          <a:bodyPr>
            <a:no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 </a:t>
            </a:r>
            <a:r>
              <a:rPr lang="en-US" sz="4100" dirty="0"/>
              <a:t>Different Settings</a:t>
            </a:r>
          </a:p>
        </p:txBody>
      </p:sp>
      <p:sp>
        <p:nvSpPr>
          <p:cNvPr id="70" name="Can 69">
            <a:extLst>
              <a:ext uri="{FF2B5EF4-FFF2-40B4-BE49-F238E27FC236}">
                <a16:creationId xmlns:a16="http://schemas.microsoft.com/office/drawing/2014/main" id="{708D3AB7-826B-7748-B5FF-606214506233}"/>
              </a:ext>
            </a:extLst>
          </p:cNvPr>
          <p:cNvSpPr/>
          <p:nvPr/>
        </p:nvSpPr>
        <p:spPr>
          <a:xfrm>
            <a:off x="5594618" y="1737700"/>
            <a:ext cx="663552" cy="351188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an 70">
            <a:extLst>
              <a:ext uri="{FF2B5EF4-FFF2-40B4-BE49-F238E27FC236}">
                <a16:creationId xmlns:a16="http://schemas.microsoft.com/office/drawing/2014/main" id="{75442B39-5C8A-714C-B009-000768FF22A0}"/>
              </a:ext>
            </a:extLst>
          </p:cNvPr>
          <p:cNvSpPr/>
          <p:nvPr/>
        </p:nvSpPr>
        <p:spPr>
          <a:xfrm>
            <a:off x="6116731" y="1552088"/>
            <a:ext cx="662400" cy="352800"/>
          </a:xfrm>
          <a:prstGeom prst="ca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Can 71">
            <a:extLst>
              <a:ext uri="{FF2B5EF4-FFF2-40B4-BE49-F238E27FC236}">
                <a16:creationId xmlns:a16="http://schemas.microsoft.com/office/drawing/2014/main" id="{E761D6C4-0110-EE44-AA19-418EBEFA2680}"/>
              </a:ext>
            </a:extLst>
          </p:cNvPr>
          <p:cNvSpPr/>
          <p:nvPr/>
        </p:nvSpPr>
        <p:spPr>
          <a:xfrm>
            <a:off x="5052881" y="1552088"/>
            <a:ext cx="662400" cy="352800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7627338-6582-D44F-91F2-115C88C5A0B9}"/>
              </a:ext>
            </a:extLst>
          </p:cNvPr>
          <p:cNvSpPr/>
          <p:nvPr/>
        </p:nvSpPr>
        <p:spPr>
          <a:xfrm>
            <a:off x="2182762" y="1366684"/>
            <a:ext cx="7943644" cy="31864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126CB4D-7D07-CA40-AC58-E0F1769EB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450" y="3788707"/>
            <a:ext cx="610382" cy="61038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D2E12EA-7A0F-124F-9766-AF897E1A3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960" y="3788707"/>
            <a:ext cx="610382" cy="61038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A145A03-9E5F-FF43-99FD-0E8C21060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842" y="3788707"/>
            <a:ext cx="610382" cy="61038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DB46233-3D50-5949-9F71-D5AD51588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4710" y="3758844"/>
            <a:ext cx="610382" cy="610382"/>
          </a:xfrm>
          <a:prstGeom prst="rect">
            <a:avLst/>
          </a:prstGeom>
        </p:spPr>
      </p:pic>
      <p:sp>
        <p:nvSpPr>
          <p:cNvPr id="89" name="Right Arrow 88">
            <a:extLst>
              <a:ext uri="{FF2B5EF4-FFF2-40B4-BE49-F238E27FC236}">
                <a16:creationId xmlns:a16="http://schemas.microsoft.com/office/drawing/2014/main" id="{20F4C1CB-3AD3-9A4C-B542-47ADCA4EA380}"/>
              </a:ext>
            </a:extLst>
          </p:cNvPr>
          <p:cNvSpPr/>
          <p:nvPr/>
        </p:nvSpPr>
        <p:spPr>
          <a:xfrm rot="6436227" flipH="1">
            <a:off x="4675132" y="2919950"/>
            <a:ext cx="1872000" cy="12316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ight Arrow 89">
            <a:extLst>
              <a:ext uri="{FF2B5EF4-FFF2-40B4-BE49-F238E27FC236}">
                <a16:creationId xmlns:a16="http://schemas.microsoft.com/office/drawing/2014/main" id="{53870FF8-1C2A-4747-9C6E-59E6E942FC53}"/>
              </a:ext>
            </a:extLst>
          </p:cNvPr>
          <p:cNvSpPr/>
          <p:nvPr/>
        </p:nvSpPr>
        <p:spPr>
          <a:xfrm rot="7088719" flipH="1">
            <a:off x="4123681" y="2990202"/>
            <a:ext cx="2088000" cy="118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440EBD09-3F71-5B4D-882D-2FEC0E330781}"/>
              </a:ext>
            </a:extLst>
          </p:cNvPr>
          <p:cNvSpPr/>
          <p:nvPr/>
        </p:nvSpPr>
        <p:spPr>
          <a:xfrm rot="7915796" flipH="1">
            <a:off x="3467888" y="2892456"/>
            <a:ext cx="2520000" cy="11832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Can 91">
            <a:extLst>
              <a:ext uri="{FF2B5EF4-FFF2-40B4-BE49-F238E27FC236}">
                <a16:creationId xmlns:a16="http://schemas.microsoft.com/office/drawing/2014/main" id="{EAA21C2C-2A04-3449-998E-EB206C4E35F9}"/>
              </a:ext>
            </a:extLst>
          </p:cNvPr>
          <p:cNvSpPr/>
          <p:nvPr/>
        </p:nvSpPr>
        <p:spPr>
          <a:xfrm>
            <a:off x="5052881" y="2024029"/>
            <a:ext cx="662400" cy="3528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ight Arrow 102">
            <a:extLst>
              <a:ext uri="{FF2B5EF4-FFF2-40B4-BE49-F238E27FC236}">
                <a16:creationId xmlns:a16="http://schemas.microsoft.com/office/drawing/2014/main" id="{647A2D20-3FFB-4A4D-A791-C950F0AC32B6}"/>
              </a:ext>
            </a:extLst>
          </p:cNvPr>
          <p:cNvSpPr/>
          <p:nvPr/>
        </p:nvSpPr>
        <p:spPr>
          <a:xfrm rot="2570117" flipH="1">
            <a:off x="5767551" y="2936849"/>
            <a:ext cx="2520000" cy="118326"/>
          </a:xfrm>
          <a:prstGeom prst="rightArrow">
            <a:avLst/>
          </a:prstGeom>
          <a:solidFill>
            <a:srgbClr val="FF70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Can 92">
            <a:extLst>
              <a:ext uri="{FF2B5EF4-FFF2-40B4-BE49-F238E27FC236}">
                <a16:creationId xmlns:a16="http://schemas.microsoft.com/office/drawing/2014/main" id="{4CEC69F1-EA85-E946-A81A-26745039DAD3}"/>
              </a:ext>
            </a:extLst>
          </p:cNvPr>
          <p:cNvSpPr/>
          <p:nvPr/>
        </p:nvSpPr>
        <p:spPr>
          <a:xfrm>
            <a:off x="6116731" y="2024029"/>
            <a:ext cx="662400" cy="352800"/>
          </a:xfrm>
          <a:prstGeom prst="can">
            <a:avLst/>
          </a:prstGeom>
          <a:solidFill>
            <a:srgbClr val="A567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AE86A51-91DB-9B45-9B82-782A937012C7}"/>
              </a:ext>
            </a:extLst>
          </p:cNvPr>
          <p:cNvGrpSpPr/>
          <p:nvPr/>
        </p:nvGrpSpPr>
        <p:grpSpPr>
          <a:xfrm>
            <a:off x="2367361" y="1893784"/>
            <a:ext cx="7494480" cy="1548328"/>
            <a:chOff x="2367361" y="1893784"/>
            <a:chExt cx="7494480" cy="1548328"/>
          </a:xfrm>
        </p:grpSpPr>
        <p:pic>
          <p:nvPicPr>
            <p:cNvPr id="95" name="Content Placeholder 7">
              <a:extLst>
                <a:ext uri="{FF2B5EF4-FFF2-40B4-BE49-F238E27FC236}">
                  <a16:creationId xmlns:a16="http://schemas.microsoft.com/office/drawing/2014/main" id="{1359C982-265D-E64E-8BE1-A7E7D7F73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2031" y="2475744"/>
              <a:ext cx="2801471" cy="706511"/>
            </a:xfrm>
            <a:prstGeom prst="rect">
              <a:avLst/>
            </a:prstGeom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97B35D0-067A-DA42-B219-A6A3993B27CD}"/>
                </a:ext>
              </a:extLst>
            </p:cNvPr>
            <p:cNvGrpSpPr/>
            <p:nvPr/>
          </p:nvGrpSpPr>
          <p:grpSpPr>
            <a:xfrm>
              <a:off x="3322982" y="2452460"/>
              <a:ext cx="2547657" cy="989652"/>
              <a:chOff x="2975914" y="2217722"/>
              <a:chExt cx="3193302" cy="1112656"/>
            </a:xfrm>
          </p:grpSpPr>
          <p:pic>
            <p:nvPicPr>
              <p:cNvPr id="99" name="Content Placeholder 9">
                <a:extLst>
                  <a:ext uri="{FF2B5EF4-FFF2-40B4-BE49-F238E27FC236}">
                    <a16:creationId xmlns:a16="http://schemas.microsoft.com/office/drawing/2014/main" id="{D56821C1-678B-E54F-B02B-4791F2F3AE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75914" y="2217722"/>
                <a:ext cx="2344994" cy="898356"/>
              </a:xfrm>
              <a:prstGeom prst="rect">
                <a:avLst/>
              </a:prstGeom>
            </p:spPr>
          </p:pic>
          <p:pic>
            <p:nvPicPr>
              <p:cNvPr id="100" name="Content Placeholder 7">
                <a:extLst>
                  <a:ext uri="{FF2B5EF4-FFF2-40B4-BE49-F238E27FC236}">
                    <a16:creationId xmlns:a16="http://schemas.microsoft.com/office/drawing/2014/main" id="{F1383750-2486-CC4D-9623-42E5CBFD7E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74336" y="2274316"/>
                <a:ext cx="2417738" cy="609736"/>
              </a:xfrm>
              <a:prstGeom prst="rect">
                <a:avLst/>
              </a:prstGeom>
            </p:spPr>
          </p:pic>
          <p:pic>
            <p:nvPicPr>
              <p:cNvPr id="101" name="Content Placeholder 9">
                <a:extLst>
                  <a:ext uri="{FF2B5EF4-FFF2-40B4-BE49-F238E27FC236}">
                    <a16:creationId xmlns:a16="http://schemas.microsoft.com/office/drawing/2014/main" id="{65F6DE89-9E18-B940-823F-955AD80D0D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45502" y="2383686"/>
                <a:ext cx="2344994" cy="898356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DE76A6FA-7DE2-BD49-A413-F28662963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79590" y="2509277"/>
                <a:ext cx="2589626" cy="82110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305C7AEA-4A53-904C-A5A5-DFD9D5BCAC73}"/>
                    </a:ext>
                  </a:extLst>
                </p:cNvPr>
                <p:cNvSpPr txBox="1"/>
                <p:nvPr/>
              </p:nvSpPr>
              <p:spPr>
                <a:xfrm>
                  <a:off x="8362578" y="1933560"/>
                  <a:ext cx="14992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70D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70DC"/>
                          </a:solidFill>
                          <a:latin typeface="Cambria Math" panose="02040503050406030204" pitchFamily="18" charset="0"/>
                        </a:rPr>
                        <m:t>=?</m:t>
                      </m:r>
                    </m:oMath>
                  </a14:m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305C7AEA-4A53-904C-A5A5-DFD9D5BCAC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2578" y="1933560"/>
                  <a:ext cx="1499263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667"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E9E6E029-A3DE-2140-897E-28FA237B3D23}"/>
                    </a:ext>
                  </a:extLst>
                </p:cNvPr>
                <p:cNvSpPr txBox="1"/>
                <p:nvPr/>
              </p:nvSpPr>
              <p:spPr>
                <a:xfrm>
                  <a:off x="2367361" y="1893784"/>
                  <a:ext cx="25476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  <m:r>
                          <a:rPr lang="en-US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E9E6E029-A3DE-2140-897E-28FA237B3D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7361" y="1893784"/>
                  <a:ext cx="2547657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77906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C4DD934-EDF8-5D43-9C37-25CF8A1745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ea typeface="Century Gothic" charset="0"/>
                    <a:cs typeface="Arial" panose="020B0604020202020204" pitchFamily="34" charset="0"/>
                  </a:rPr>
                  <a:t>Heterogeneous Schema</a:t>
                </a:r>
                <a:endParaRPr lang="en-US" i="1" dirty="0">
                  <a:latin typeface="Cambria Math" panose="02040503050406030204" pitchFamily="18" charset="0"/>
                  <a:ea typeface="Century Gothic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entury Gothic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entury Gothic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entury Gothic" charset="0"/>
                            <a:cs typeface="Arial" panose="020B0604020202020204" pitchFamily="34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dirty="0">
                    <a:ea typeface="Century Gothic" charset="0"/>
                    <a:cs typeface="Arial" panose="020B0604020202020204" pitchFamily="34" charset="0"/>
                  </a:rPr>
                  <a:t> and the queries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entury Gothic" charset="0"/>
                        <a:cs typeface="Arial" panose="020B0604020202020204" pitchFamily="34" charset="0"/>
                      </a:rPr>
                      <m:t>𝑊</m:t>
                    </m:r>
                  </m:oMath>
                </a14:m>
                <a:r>
                  <a:rPr lang="en-US" dirty="0">
                    <a:ea typeface="Century Gothic" charset="0"/>
                    <a:cs typeface="Arial" panose="020B0604020202020204" pitchFamily="34" charset="0"/>
                  </a:rPr>
                  <a:t> are posed to different databases with different schemas that run in the same DBMS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C4DD934-EDF8-5D43-9C37-25CF8A1745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b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CBACD-B543-ED45-8EC8-BA466E9B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26</a:t>
            </a:fld>
            <a:endParaRPr lang="en-US"/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A3024320-43DA-0448-B61B-4422915F8B64}"/>
              </a:ext>
            </a:extLst>
          </p:cNvPr>
          <p:cNvSpPr/>
          <p:nvPr/>
        </p:nvSpPr>
        <p:spPr>
          <a:xfrm>
            <a:off x="5594618" y="1737700"/>
            <a:ext cx="663552" cy="351188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n 23">
            <a:extLst>
              <a:ext uri="{FF2B5EF4-FFF2-40B4-BE49-F238E27FC236}">
                <a16:creationId xmlns:a16="http://schemas.microsoft.com/office/drawing/2014/main" id="{F1EFD455-D059-7B40-BB05-EB9B57168661}"/>
              </a:ext>
            </a:extLst>
          </p:cNvPr>
          <p:cNvSpPr/>
          <p:nvPr/>
        </p:nvSpPr>
        <p:spPr>
          <a:xfrm>
            <a:off x="6116731" y="1552088"/>
            <a:ext cx="662400" cy="352800"/>
          </a:xfrm>
          <a:prstGeom prst="ca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an 24">
            <a:extLst>
              <a:ext uri="{FF2B5EF4-FFF2-40B4-BE49-F238E27FC236}">
                <a16:creationId xmlns:a16="http://schemas.microsoft.com/office/drawing/2014/main" id="{31178D73-F264-8946-AFBD-469970AE241D}"/>
              </a:ext>
            </a:extLst>
          </p:cNvPr>
          <p:cNvSpPr/>
          <p:nvPr/>
        </p:nvSpPr>
        <p:spPr>
          <a:xfrm>
            <a:off x="5052881" y="1552088"/>
            <a:ext cx="662400" cy="352800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5D0D91B9-3076-6F4B-9BE3-2AF269A69EF9}"/>
              </a:ext>
            </a:extLst>
          </p:cNvPr>
          <p:cNvSpPr/>
          <p:nvPr/>
        </p:nvSpPr>
        <p:spPr>
          <a:xfrm rot="5400000" flipH="1">
            <a:off x="7275730" y="3008989"/>
            <a:ext cx="1512000" cy="118326"/>
          </a:xfrm>
          <a:prstGeom prst="rightArrow">
            <a:avLst/>
          </a:prstGeom>
          <a:solidFill>
            <a:srgbClr val="FF70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an 28">
            <a:extLst>
              <a:ext uri="{FF2B5EF4-FFF2-40B4-BE49-F238E27FC236}">
                <a16:creationId xmlns:a16="http://schemas.microsoft.com/office/drawing/2014/main" id="{6B38A652-BB39-0A47-BBBD-1ED78B972ABF}"/>
              </a:ext>
            </a:extLst>
          </p:cNvPr>
          <p:cNvSpPr/>
          <p:nvPr/>
        </p:nvSpPr>
        <p:spPr>
          <a:xfrm>
            <a:off x="7766319" y="1552088"/>
            <a:ext cx="486085" cy="72292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78343B-D2FD-544F-B849-CD3D1E2240F4}"/>
              </a:ext>
            </a:extLst>
          </p:cNvPr>
          <p:cNvSpPr/>
          <p:nvPr/>
        </p:nvSpPr>
        <p:spPr>
          <a:xfrm>
            <a:off x="8826676" y="4633746"/>
            <a:ext cx="107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SQLShare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988D19-2E27-E74D-BE81-6AFF736E71E8}"/>
              </a:ext>
            </a:extLst>
          </p:cNvPr>
          <p:cNvSpPr/>
          <p:nvPr/>
        </p:nvSpPr>
        <p:spPr>
          <a:xfrm>
            <a:off x="2182762" y="1366684"/>
            <a:ext cx="7943644" cy="31864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6">
            <a:extLst>
              <a:ext uri="{FF2B5EF4-FFF2-40B4-BE49-F238E27FC236}">
                <a16:creationId xmlns:a16="http://schemas.microsoft.com/office/drawing/2014/main" id="{B7071337-F860-9540-A536-A9DF87390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43873" cy="1325563"/>
          </a:xfrm>
        </p:spPr>
        <p:txBody>
          <a:bodyPr>
            <a:no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 </a:t>
            </a:r>
            <a:r>
              <a:rPr lang="en-US" sz="4100" dirty="0"/>
              <a:t>Different Settings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76CD097-6895-5D41-AFF3-51BD9C57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450" y="3788707"/>
            <a:ext cx="610382" cy="61038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8EA97CB-07C5-B249-A8F0-2C0C59F4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960" y="3788707"/>
            <a:ext cx="610382" cy="61038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2DE9379-354A-1540-B9BB-B9912A14E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842" y="3788707"/>
            <a:ext cx="610382" cy="61038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BCB7A40-857A-4E4A-BD1B-245CE967B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4710" y="3758844"/>
            <a:ext cx="610382" cy="610382"/>
          </a:xfrm>
          <a:prstGeom prst="rect">
            <a:avLst/>
          </a:prstGeom>
        </p:spPr>
      </p:pic>
      <p:sp>
        <p:nvSpPr>
          <p:cNvPr id="59" name="Right Arrow 58">
            <a:extLst>
              <a:ext uri="{FF2B5EF4-FFF2-40B4-BE49-F238E27FC236}">
                <a16:creationId xmlns:a16="http://schemas.microsoft.com/office/drawing/2014/main" id="{328C9310-950C-F44A-939A-1757459CA3BB}"/>
              </a:ext>
            </a:extLst>
          </p:cNvPr>
          <p:cNvSpPr/>
          <p:nvPr/>
        </p:nvSpPr>
        <p:spPr>
          <a:xfrm rot="6436227" flipH="1">
            <a:off x="4675132" y="2919950"/>
            <a:ext cx="1872000" cy="12316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D543D48F-A14C-C04C-87F1-50CD0ABE4373}"/>
              </a:ext>
            </a:extLst>
          </p:cNvPr>
          <p:cNvSpPr/>
          <p:nvPr/>
        </p:nvSpPr>
        <p:spPr>
          <a:xfrm rot="7088719" flipH="1">
            <a:off x="4123681" y="2990202"/>
            <a:ext cx="2088000" cy="118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38767C4F-1DFD-1D45-BFC2-BF564FB2DF16}"/>
              </a:ext>
            </a:extLst>
          </p:cNvPr>
          <p:cNvSpPr/>
          <p:nvPr/>
        </p:nvSpPr>
        <p:spPr>
          <a:xfrm rot="7915796" flipH="1">
            <a:off x="3467888" y="2892456"/>
            <a:ext cx="2520000" cy="11832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Can 79">
            <a:extLst>
              <a:ext uri="{FF2B5EF4-FFF2-40B4-BE49-F238E27FC236}">
                <a16:creationId xmlns:a16="http://schemas.microsoft.com/office/drawing/2014/main" id="{B93B52A6-9B99-FE4E-8CAE-BCF6B915C5AA}"/>
              </a:ext>
            </a:extLst>
          </p:cNvPr>
          <p:cNvSpPr/>
          <p:nvPr/>
        </p:nvSpPr>
        <p:spPr>
          <a:xfrm>
            <a:off x="5052881" y="2024029"/>
            <a:ext cx="662400" cy="3528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an 80">
            <a:extLst>
              <a:ext uri="{FF2B5EF4-FFF2-40B4-BE49-F238E27FC236}">
                <a16:creationId xmlns:a16="http://schemas.microsoft.com/office/drawing/2014/main" id="{89679BFD-534D-F74C-B1BD-CEDD1E5A39DD}"/>
              </a:ext>
            </a:extLst>
          </p:cNvPr>
          <p:cNvSpPr/>
          <p:nvPr/>
        </p:nvSpPr>
        <p:spPr>
          <a:xfrm>
            <a:off x="6116731" y="2024029"/>
            <a:ext cx="662400" cy="352800"/>
          </a:xfrm>
          <a:prstGeom prst="can">
            <a:avLst/>
          </a:prstGeom>
          <a:solidFill>
            <a:srgbClr val="A567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12331D8-B704-0848-B803-37AB20C855C6}"/>
              </a:ext>
            </a:extLst>
          </p:cNvPr>
          <p:cNvGrpSpPr/>
          <p:nvPr/>
        </p:nvGrpSpPr>
        <p:grpSpPr>
          <a:xfrm>
            <a:off x="2367361" y="1893784"/>
            <a:ext cx="7494480" cy="1548328"/>
            <a:chOff x="2367361" y="1893784"/>
            <a:chExt cx="7494480" cy="1548328"/>
          </a:xfrm>
        </p:grpSpPr>
        <p:pic>
          <p:nvPicPr>
            <p:cNvPr id="83" name="Content Placeholder 7">
              <a:extLst>
                <a:ext uri="{FF2B5EF4-FFF2-40B4-BE49-F238E27FC236}">
                  <a16:creationId xmlns:a16="http://schemas.microsoft.com/office/drawing/2014/main" id="{68110BC5-4216-4245-80F3-417C83DD2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2031" y="2475744"/>
              <a:ext cx="2801471" cy="706511"/>
            </a:xfrm>
            <a:prstGeom prst="rect">
              <a:avLst/>
            </a:prstGeom>
          </p:spPr>
        </p:pic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7740F5E-5248-7D4E-8630-96DAFEE7F758}"/>
                </a:ext>
              </a:extLst>
            </p:cNvPr>
            <p:cNvGrpSpPr/>
            <p:nvPr/>
          </p:nvGrpSpPr>
          <p:grpSpPr>
            <a:xfrm>
              <a:off x="3322982" y="2452460"/>
              <a:ext cx="2547657" cy="989652"/>
              <a:chOff x="2975914" y="2217722"/>
              <a:chExt cx="3193302" cy="1112656"/>
            </a:xfrm>
          </p:grpSpPr>
          <p:pic>
            <p:nvPicPr>
              <p:cNvPr id="96" name="Content Placeholder 9">
                <a:extLst>
                  <a:ext uri="{FF2B5EF4-FFF2-40B4-BE49-F238E27FC236}">
                    <a16:creationId xmlns:a16="http://schemas.microsoft.com/office/drawing/2014/main" id="{31448573-61E0-3A4C-8A94-473926064D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75914" y="2217722"/>
                <a:ext cx="2344994" cy="898356"/>
              </a:xfrm>
              <a:prstGeom prst="rect">
                <a:avLst/>
              </a:prstGeom>
            </p:spPr>
          </p:pic>
          <p:pic>
            <p:nvPicPr>
              <p:cNvPr id="97" name="Content Placeholder 7">
                <a:extLst>
                  <a:ext uri="{FF2B5EF4-FFF2-40B4-BE49-F238E27FC236}">
                    <a16:creationId xmlns:a16="http://schemas.microsoft.com/office/drawing/2014/main" id="{E810FA47-88D9-624C-B177-958482BE1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74336" y="2274316"/>
                <a:ext cx="2417738" cy="609736"/>
              </a:xfrm>
              <a:prstGeom prst="rect">
                <a:avLst/>
              </a:prstGeom>
            </p:spPr>
          </p:pic>
          <p:pic>
            <p:nvPicPr>
              <p:cNvPr id="98" name="Content Placeholder 9">
                <a:extLst>
                  <a:ext uri="{FF2B5EF4-FFF2-40B4-BE49-F238E27FC236}">
                    <a16:creationId xmlns:a16="http://schemas.microsoft.com/office/drawing/2014/main" id="{52774751-12E3-F545-A065-EF265F668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45502" y="2383686"/>
                <a:ext cx="2344994" cy="898356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195C6A2F-1B71-5A48-BBAE-2CE647D18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79590" y="2509277"/>
                <a:ext cx="2589626" cy="82110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03081072-0002-5B4B-B63A-0EA68E1B25BD}"/>
                    </a:ext>
                  </a:extLst>
                </p:cNvPr>
                <p:cNvSpPr txBox="1"/>
                <p:nvPr/>
              </p:nvSpPr>
              <p:spPr>
                <a:xfrm>
                  <a:off x="8362578" y="1933560"/>
                  <a:ext cx="14992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70D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70DC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70DC"/>
                          </a:solidFill>
                          <a:latin typeface="Cambria Math" panose="02040503050406030204" pitchFamily="18" charset="0"/>
                        </a:rPr>
                        <m:t>=?</m:t>
                      </m:r>
                    </m:oMath>
                  </a14:m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03081072-0002-5B4B-B63A-0EA68E1B25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2578" y="1933560"/>
                  <a:ext cx="1499263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667"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422948E7-410E-CF47-8835-7BD463E6127B}"/>
                    </a:ext>
                  </a:extLst>
                </p:cNvPr>
                <p:cNvSpPr txBox="1"/>
                <p:nvPr/>
              </p:nvSpPr>
              <p:spPr>
                <a:xfrm>
                  <a:off x="2367361" y="1893784"/>
                  <a:ext cx="25476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  <m:r>
                          <a:rPr lang="en-US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422948E7-410E-CF47-8835-7BD463E612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7361" y="1893784"/>
                  <a:ext cx="2547657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20506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8A121-319B-D340-9CCE-66757AEC8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 </a:t>
            </a:r>
            <a:r>
              <a:rPr lang="en-US" sz="4100" dirty="0"/>
              <a:t>Workload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831D7-0350-8D4B-8D80-D6E083254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7266" y="1825625"/>
            <a:ext cx="663443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Perform workload analysis for </a:t>
            </a:r>
          </a:p>
          <a:p>
            <a:pPr lvl="1"/>
            <a:r>
              <a:rPr lang="en-US" dirty="0"/>
              <a:t>Better </a:t>
            </a:r>
            <a:r>
              <a:rPr lang="en-US" dirty="0">
                <a:solidFill>
                  <a:srgbClr val="FF70DC"/>
                </a:solidFill>
              </a:rPr>
              <a:t>model selection</a:t>
            </a:r>
          </a:p>
          <a:p>
            <a:pPr lvl="1"/>
            <a:r>
              <a:rPr lang="en-US" dirty="0"/>
              <a:t>Better </a:t>
            </a:r>
            <a:r>
              <a:rPr lang="en-US" dirty="0">
                <a:solidFill>
                  <a:srgbClr val="FF70DC"/>
                </a:solidFill>
              </a:rPr>
              <a:t>model evaluation</a:t>
            </a:r>
          </a:p>
          <a:p>
            <a:r>
              <a:rPr lang="en-US" dirty="0"/>
              <a:t>SQL query statements</a:t>
            </a:r>
          </a:p>
          <a:p>
            <a:pPr lvl="1"/>
            <a:r>
              <a:rPr lang="en-US" dirty="0"/>
              <a:t>Digits and mathematical equations in statements </a:t>
            </a:r>
          </a:p>
          <a:p>
            <a:pPr lvl="2"/>
            <a:r>
              <a:rPr lang="en-US" dirty="0"/>
              <a:t>Affect query performance, e.g., answer size</a:t>
            </a:r>
          </a:p>
          <a:p>
            <a:pPr lvl="1"/>
            <a:r>
              <a:rPr lang="en-US" dirty="0"/>
              <a:t>Range in complexity w.r.t. length, #joins</a:t>
            </a:r>
          </a:p>
          <a:p>
            <a:r>
              <a:rPr lang="en-US" dirty="0"/>
              <a:t>SQL query labels </a:t>
            </a:r>
          </a:p>
          <a:p>
            <a:pPr lvl="1"/>
            <a:r>
              <a:rPr lang="en-US" dirty="0"/>
              <a:t>Classification labels are imbalanced </a:t>
            </a:r>
          </a:p>
          <a:p>
            <a:pPr lvl="1"/>
            <a:r>
              <a:rPr lang="en-US" dirty="0"/>
              <a:t>Regression labels had a wide range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8A1524-4CE2-4F4B-B7D8-7B9EB78C6796}"/>
              </a:ext>
            </a:extLst>
          </p:cNvPr>
          <p:cNvGrpSpPr/>
          <p:nvPr/>
        </p:nvGrpSpPr>
        <p:grpSpPr>
          <a:xfrm>
            <a:off x="7506289" y="1690688"/>
            <a:ext cx="4007848" cy="4351338"/>
            <a:chOff x="7376432" y="1825625"/>
            <a:chExt cx="4007848" cy="4351338"/>
          </a:xfrm>
        </p:grpSpPr>
        <p:pic>
          <p:nvPicPr>
            <p:cNvPr id="20" name="Content Placeholder 7">
              <a:extLst>
                <a:ext uri="{FF2B5EF4-FFF2-40B4-BE49-F238E27FC236}">
                  <a16:creationId xmlns:a16="http://schemas.microsoft.com/office/drawing/2014/main" id="{5D722549-F508-EB48-A166-D08529D1F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6432" y="1825625"/>
              <a:ext cx="4007848" cy="10486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6B94334-2D00-5B4D-AEB0-103FC18716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30" t="7344" r="21947" b="17326"/>
            <a:stretch/>
          </p:blipFill>
          <p:spPr>
            <a:xfrm>
              <a:off x="7376432" y="4684044"/>
              <a:ext cx="4007848" cy="149291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FF84C41-7AB0-D449-819A-7175410A7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3" t="7344" r="60334" b="17326"/>
            <a:stretch/>
          </p:blipFill>
          <p:spPr>
            <a:xfrm>
              <a:off x="7376432" y="3203926"/>
              <a:ext cx="4007848" cy="1492919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D23F2-418E-F44D-A7FA-785472B2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27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38AAB1-B0E7-BC4A-B191-506C8EE1AB6D}"/>
              </a:ext>
            </a:extLst>
          </p:cNvPr>
          <p:cNvGrpSpPr/>
          <p:nvPr/>
        </p:nvGrpSpPr>
        <p:grpSpPr>
          <a:xfrm>
            <a:off x="7227586" y="2693752"/>
            <a:ext cx="4331549" cy="3396986"/>
            <a:chOff x="1238372" y="2716289"/>
            <a:chExt cx="4331549" cy="3396986"/>
          </a:xfrm>
        </p:grpSpPr>
        <p:pic>
          <p:nvPicPr>
            <p:cNvPr id="7" name="Content Placeholder 16">
              <a:extLst>
                <a:ext uri="{FF2B5EF4-FFF2-40B4-BE49-F238E27FC236}">
                  <a16:creationId xmlns:a16="http://schemas.microsoft.com/office/drawing/2014/main" id="{A1E3C893-D174-7647-A0A6-DF5FE7483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278" b="11272"/>
            <a:stretch/>
          </p:blipFill>
          <p:spPr>
            <a:xfrm>
              <a:off x="1238372" y="2716289"/>
              <a:ext cx="4260669" cy="1981841"/>
            </a:xfrm>
            <a:prstGeom prst="rect">
              <a:avLst/>
            </a:prstGeom>
          </p:spPr>
        </p:pic>
        <p:pic>
          <p:nvPicPr>
            <p:cNvPr id="12" name="Content Placeholder 16">
              <a:extLst>
                <a:ext uri="{FF2B5EF4-FFF2-40B4-BE49-F238E27FC236}">
                  <a16:creationId xmlns:a16="http://schemas.microsoft.com/office/drawing/2014/main" id="{4AD05202-4BD2-DD4F-87C9-7FC5F4F58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04" t="6646" r="21718" b="28535"/>
            <a:stretch/>
          </p:blipFill>
          <p:spPr>
            <a:xfrm>
              <a:off x="1562073" y="4688873"/>
              <a:ext cx="4007848" cy="1424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75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72A14-982E-7F45-B6A1-FE07AC70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 </a:t>
            </a:r>
            <a:r>
              <a:rPr lang="en-US" sz="4100" dirty="0"/>
              <a:t>Models Evaluated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0140B-E97A-6A41-8EC0-DC5916618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83942" cy="4351338"/>
          </a:xfrm>
        </p:spPr>
        <p:txBody>
          <a:bodyPr>
            <a:normAutofit/>
          </a:bodyPr>
          <a:lstStyle/>
          <a:p>
            <a:r>
              <a:rPr lang="en-US" sz="2400" dirty="0"/>
              <a:t>Broad set of models </a:t>
            </a:r>
          </a:p>
          <a:p>
            <a:r>
              <a:rPr lang="en-US" sz="2400" dirty="0"/>
              <a:t>Do not consider SQL query statement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41E877-B429-6D48-99CE-3EAA0CBD71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Consider SQL query statement</a:t>
            </a:r>
          </a:p>
          <a:p>
            <a:r>
              <a:rPr lang="en-US" sz="2400" dirty="0"/>
              <a:t>Query</a:t>
            </a:r>
            <a:r>
              <a:rPr lang="en-US" sz="2400" dirty="0">
                <a:solidFill>
                  <a:srgbClr val="FF70DC"/>
                </a:solidFill>
              </a:rPr>
              <a:t> statement representation?</a:t>
            </a:r>
          </a:p>
          <a:p>
            <a:pPr lvl="1"/>
            <a:r>
              <a:rPr lang="en-US" sz="2200" dirty="0"/>
              <a:t>Bag-of-n-grams + </a:t>
            </a:r>
            <a:r>
              <a:rPr lang="en-US" sz="2200" dirty="0">
                <a:solidFill>
                  <a:srgbClr val="FF70DC"/>
                </a:solidFill>
              </a:rPr>
              <a:t>TFIDF</a:t>
            </a:r>
          </a:p>
          <a:p>
            <a:pPr lvl="1"/>
            <a:r>
              <a:rPr lang="en-US" sz="2200" dirty="0"/>
              <a:t>Shallow Convolutional Neural Network (</a:t>
            </a:r>
            <a:r>
              <a:rPr lang="en-US" sz="2200" dirty="0">
                <a:solidFill>
                  <a:srgbClr val="FF70DC"/>
                </a:solidFill>
              </a:rPr>
              <a:t>CNN</a:t>
            </a:r>
            <a:r>
              <a:rPr lang="en-US" sz="2200" dirty="0"/>
              <a:t>)</a:t>
            </a:r>
          </a:p>
          <a:p>
            <a:pPr lvl="1"/>
            <a:r>
              <a:rPr lang="en-US" sz="2200" dirty="0"/>
              <a:t>3-Layer Long Short-Term Memory (</a:t>
            </a:r>
            <a:r>
              <a:rPr lang="en-US" sz="2200" dirty="0">
                <a:solidFill>
                  <a:srgbClr val="FF70DC"/>
                </a:solidFill>
              </a:rPr>
              <a:t>LSTM</a:t>
            </a:r>
            <a:r>
              <a:rPr lang="en-US" sz="2200" dirty="0"/>
              <a:t>)</a:t>
            </a:r>
          </a:p>
          <a:p>
            <a:r>
              <a:rPr lang="en-US" sz="2400" dirty="0"/>
              <a:t>Applied at character and word level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9623FB-481A-4D4F-9AF5-E30D61B7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28</a:t>
            </a:fld>
            <a:endParaRPr lang="en-US"/>
          </a:p>
        </p:txBody>
      </p:sp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4698B040-C89C-2440-ADCD-FEB27915D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8" r="78607" b="11272"/>
          <a:stretch/>
        </p:blipFill>
        <p:spPr>
          <a:xfrm>
            <a:off x="3600353" y="2658106"/>
            <a:ext cx="2294709" cy="1863722"/>
          </a:xfrm>
          <a:prstGeom prst="rect">
            <a:avLst/>
          </a:prstGeom>
        </p:spPr>
      </p:pic>
      <p:pic>
        <p:nvPicPr>
          <p:cNvPr id="11" name="Content Placeholder 16">
            <a:extLst>
              <a:ext uri="{FF2B5EF4-FFF2-40B4-BE49-F238E27FC236}">
                <a16:creationId xmlns:a16="http://schemas.microsoft.com/office/drawing/2014/main" id="{CE19B7A5-6593-8D4C-B6A0-D4849CAAB2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4" t="6646" r="40984" b="28535"/>
          <a:stretch/>
        </p:blipFill>
        <p:spPr>
          <a:xfrm>
            <a:off x="3919953" y="4553856"/>
            <a:ext cx="1974662" cy="14244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5551D0-1A4E-F449-9934-DB4D73651F5C}"/>
              </a:ext>
            </a:extLst>
          </p:cNvPr>
          <p:cNvSpPr/>
          <p:nvPr/>
        </p:nvSpPr>
        <p:spPr>
          <a:xfrm>
            <a:off x="616527" y="3075057"/>
            <a:ext cx="31865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Most frequent class </a:t>
            </a:r>
            <a:r>
              <a:rPr lang="en-US" sz="2000" dirty="0">
                <a:solidFill>
                  <a:srgbClr val="FF70DC"/>
                </a:solidFill>
              </a:rPr>
              <a:t>(</a:t>
            </a:r>
            <a:r>
              <a:rPr lang="en-US" sz="2000" dirty="0" err="1">
                <a:solidFill>
                  <a:srgbClr val="FF70DC"/>
                </a:solidFill>
              </a:rPr>
              <a:t>mfreq</a:t>
            </a:r>
            <a:r>
              <a:rPr lang="en-US" sz="2000" dirty="0">
                <a:solidFill>
                  <a:srgbClr val="FF70DC"/>
                </a:solidFill>
              </a:rPr>
              <a:t>) </a:t>
            </a:r>
            <a:r>
              <a:rPr lang="en-US" sz="2000" dirty="0"/>
              <a:t>classifier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DC8832-7DFE-654A-8884-117B601165BC}"/>
              </a:ext>
            </a:extLst>
          </p:cNvPr>
          <p:cNvSpPr/>
          <p:nvPr/>
        </p:nvSpPr>
        <p:spPr>
          <a:xfrm>
            <a:off x="628013" y="4813369"/>
            <a:ext cx="3502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70DC"/>
                </a:solidFill>
              </a:rPr>
              <a:t>Median </a:t>
            </a:r>
            <a:r>
              <a:rPr lang="en-US" sz="2000" dirty="0"/>
              <a:t>of distribution for regression</a:t>
            </a:r>
          </a:p>
        </p:txBody>
      </p:sp>
    </p:spTree>
    <p:extLst>
      <p:ext uri="{BB962C8B-B14F-4D97-AF65-F5344CB8AC3E}">
        <p14:creationId xmlns:p14="http://schemas.microsoft.com/office/powerpoint/2010/main" val="3818839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2D58-ADE5-1B4D-9292-C31E3DB1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Results: </a:t>
            </a:r>
            <a:r>
              <a:rPr lang="en-US" sz="4100" dirty="0"/>
              <a:t>CPU Time Prediction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2DC94-8C2B-DE47-ADDF-7DB46F8F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4586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Goal: Predict logarithm of CPU time </a:t>
            </a:r>
          </a:p>
          <a:p>
            <a:r>
              <a:rPr lang="en-US" sz="2400" dirty="0"/>
              <a:t>Measure mean squared error </a:t>
            </a:r>
            <a:r>
              <a:rPr lang="en-US" sz="2400" dirty="0">
                <a:solidFill>
                  <a:srgbClr val="FF70DC"/>
                </a:solidFill>
              </a:rPr>
              <a:t>(MSE)</a:t>
            </a:r>
          </a:p>
          <a:p>
            <a:r>
              <a:rPr lang="en-US" sz="2400" dirty="0"/>
              <a:t>Lowest MSE obtained by </a:t>
            </a:r>
            <a:r>
              <a:rPr lang="en-US" sz="2400" dirty="0">
                <a:solidFill>
                  <a:srgbClr val="FF70DC"/>
                </a:solidFill>
              </a:rPr>
              <a:t>character-level models</a:t>
            </a:r>
            <a:endParaRPr lang="en-US" dirty="0"/>
          </a:p>
          <a:p>
            <a:pPr lvl="1"/>
            <a:r>
              <a:rPr lang="en-US" sz="2000" dirty="0"/>
              <a:t>MSE of these models increases as statement complexity (Number of Characters) increases </a:t>
            </a:r>
            <a:endParaRPr lang="en-US" sz="1800" dirty="0"/>
          </a:p>
          <a:p>
            <a:r>
              <a:rPr lang="en-US" sz="2400" dirty="0"/>
              <a:t>MSE increases as problem setting complexity increases </a:t>
            </a:r>
          </a:p>
          <a:p>
            <a:endParaRPr lang="en-US" sz="2400" dirty="0">
              <a:solidFill>
                <a:srgbClr val="FF70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B899C-FB04-8243-AC50-C4A2ED58B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29</a:t>
            </a:fld>
            <a:endParaRPr lang="en-US"/>
          </a:p>
        </p:txBody>
      </p:sp>
      <p:pic>
        <p:nvPicPr>
          <p:cNvPr id="10" name="Content Placeholder 11">
            <a:extLst>
              <a:ext uri="{FF2B5EF4-FFF2-40B4-BE49-F238E27FC236}">
                <a16:creationId xmlns:a16="http://schemas.microsoft.com/office/drawing/2014/main" id="{5A0A0C83-5660-DE4F-9AC5-330735A38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2014454"/>
            <a:ext cx="4991100" cy="358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87704-CB3C-7C42-ABD6-137D87C7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085" y="2293374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3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966085" y="1735931"/>
            <a:ext cx="0" cy="4530725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34842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Company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93" y="1735931"/>
            <a:ext cx="9473784" cy="4530725"/>
          </a:xfrm>
          <a:prstGeom prst="rect">
            <a:avLst/>
          </a:prstGeom>
          <a:noFill/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385810" y="1983238"/>
            <a:ext cx="4317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Analyze eater </a:t>
            </a:r>
            <a:r>
              <a:rPr lang="en-US" sz="2800" dirty="0"/>
              <a:t>ratings on restaurants</a:t>
            </a:r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40" y="3222884"/>
            <a:ext cx="2199710" cy="1811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450" y="2937345"/>
            <a:ext cx="3268567" cy="253497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6D15F5D-EEBC-A145-8935-0996AB80F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UberEats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Contributions: </a:t>
            </a:r>
            <a:r>
              <a:rPr lang="en-US" sz="4100" dirty="0"/>
              <a:t>Facilitating SQL Query Composition and Analysis</a:t>
            </a:r>
            <a:endParaRPr lang="en-US" sz="4100" dirty="0">
              <a:solidFill>
                <a:srgbClr val="FF70D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600" dirty="0"/>
          </a:p>
          <a:p>
            <a:r>
              <a:rPr lang="en-US" sz="2600" dirty="0"/>
              <a:t>Introduced and addressed 4 problems for  </a:t>
            </a:r>
            <a:r>
              <a:rPr lang="en-US" sz="2600" dirty="0">
                <a:solidFill>
                  <a:srgbClr val="FF70DC"/>
                </a:solidFill>
              </a:rPr>
              <a:t>query performance insights - </a:t>
            </a:r>
            <a:r>
              <a:rPr lang="en-US" sz="2600" dirty="0"/>
              <a:t>prior to execution</a:t>
            </a:r>
          </a:p>
          <a:p>
            <a:r>
              <a:rPr lang="en-US" sz="2600" dirty="0"/>
              <a:t>Approach is based on </a:t>
            </a:r>
            <a:r>
              <a:rPr lang="en-US" sz="2600" dirty="0">
                <a:solidFill>
                  <a:srgbClr val="FF70DC"/>
                </a:solidFill>
              </a:rPr>
              <a:t>large-scale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FF70DC"/>
                </a:solidFill>
              </a:rPr>
              <a:t>real-world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FF70DC"/>
                </a:solidFill>
              </a:rPr>
              <a:t>query workloads</a:t>
            </a:r>
          </a:p>
          <a:p>
            <a:r>
              <a:rPr lang="en-US" sz="2600" dirty="0"/>
              <a:t>Conduct extensive </a:t>
            </a:r>
            <a:r>
              <a:rPr lang="en-US" sz="2600" dirty="0">
                <a:solidFill>
                  <a:srgbClr val="FF70DC"/>
                </a:solidFill>
              </a:rPr>
              <a:t>workload analysis </a:t>
            </a:r>
          </a:p>
          <a:p>
            <a:r>
              <a:rPr lang="en-US" sz="2600" dirty="0"/>
              <a:t>Adapt data-driven machine learning models</a:t>
            </a:r>
          </a:p>
          <a:p>
            <a:pPr lvl="1"/>
            <a:r>
              <a:rPr lang="en-US" sz="2200" dirty="0"/>
              <a:t> </a:t>
            </a:r>
            <a:r>
              <a:rPr lang="en-US" sz="2200" dirty="0">
                <a:solidFill>
                  <a:srgbClr val="FF70DC"/>
                </a:solidFill>
              </a:rPr>
              <a:t>Establish baselines </a:t>
            </a:r>
            <a:r>
              <a:rPr lang="en-US" sz="2200" dirty="0"/>
              <a:t>and assess </a:t>
            </a:r>
            <a:r>
              <a:rPr lang="en-US" sz="2200" dirty="0">
                <a:solidFill>
                  <a:srgbClr val="FF70DC"/>
                </a:solidFill>
              </a:rPr>
              <a:t>feasibility </a:t>
            </a:r>
          </a:p>
          <a:p>
            <a:r>
              <a:rPr lang="en-US" dirty="0"/>
              <a:t>Results show character level models (e.g., </a:t>
            </a:r>
            <a:r>
              <a:rPr lang="en-US" dirty="0" err="1"/>
              <a:t>ccnn</a:t>
            </a:r>
            <a:r>
              <a:rPr lang="en-US" dirty="0"/>
              <a:t>) generalize better under different problem settings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75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31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966085" y="1735931"/>
            <a:ext cx="0" cy="4530725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29193" y="1735931"/>
            <a:ext cx="9473784" cy="4530725"/>
          </a:xfrm>
          <a:prstGeom prst="rect">
            <a:avLst/>
          </a:prstGeom>
          <a:noFill/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933E5-8398-844A-A1C1-81B6DAC56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50673" cy="1325563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Part 2: </a:t>
            </a:r>
            <a:r>
              <a:rPr lang="en-US" sz="4100" dirty="0"/>
              <a:t>Facilitating SQL Query Composition and Analysis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B6B55C-0D66-924D-9F8C-584AFD499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0" y="3940190"/>
            <a:ext cx="1273320" cy="8346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CC4E4C-0C5E-A045-8AB5-37F2EDB48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83" y="4357532"/>
            <a:ext cx="1162642" cy="6903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7F0C291-9C14-544D-89B6-AEE44C11F8FE}"/>
              </a:ext>
            </a:extLst>
          </p:cNvPr>
          <p:cNvSpPr txBox="1"/>
          <p:nvPr/>
        </p:nvSpPr>
        <p:spPr>
          <a:xfrm>
            <a:off x="7098749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End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B030182-0791-5942-90A1-768D3B906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70" y="2242651"/>
            <a:ext cx="1063397" cy="11506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C81975-575D-8B48-8A9D-73E734999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749" y="2555534"/>
            <a:ext cx="1415611" cy="1097893"/>
          </a:xfrm>
          <a:prstGeom prst="rect">
            <a:avLst/>
          </a:prstGeom>
        </p:spPr>
      </p:pic>
      <p:sp>
        <p:nvSpPr>
          <p:cNvPr id="26" name="Bent-Up Arrow 25">
            <a:extLst>
              <a:ext uri="{FF2B5EF4-FFF2-40B4-BE49-F238E27FC236}">
                <a16:creationId xmlns:a16="http://schemas.microsoft.com/office/drawing/2014/main" id="{3C36F408-DB30-5346-9BB1-857E66A807B2}"/>
              </a:ext>
            </a:extLst>
          </p:cNvPr>
          <p:cNvSpPr/>
          <p:nvPr/>
        </p:nvSpPr>
        <p:spPr>
          <a:xfrm>
            <a:off x="6748102" y="3413704"/>
            <a:ext cx="3080672" cy="967711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Restaurant Recommendation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765C56-779A-2347-8719-C01017CC91C5}"/>
              </a:ext>
            </a:extLst>
          </p:cNvPr>
          <p:cNvSpPr/>
          <p:nvPr/>
        </p:nvSpPr>
        <p:spPr>
          <a:xfrm>
            <a:off x="1275358" y="1780383"/>
            <a:ext cx="9305016" cy="4363744"/>
          </a:xfrm>
          <a:prstGeom prst="rect">
            <a:avLst/>
          </a:prstGeom>
          <a:solidFill>
            <a:schemeClr val="bg1">
              <a:alpha val="89000"/>
            </a:schemeClr>
          </a:solidFill>
          <a:ln w="349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89" y="2679084"/>
            <a:ext cx="1125747" cy="11257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34842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Company</a:t>
            </a:r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40" y="3222884"/>
            <a:ext cx="2199710" cy="18113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14" y="3021078"/>
            <a:ext cx="2199640" cy="1676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250905" y="2813791"/>
            <a:ext cx="73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1min</a:t>
            </a:r>
            <a:endParaRPr lang="en-US" dirty="0"/>
          </a:p>
        </p:txBody>
      </p:sp>
      <p:sp>
        <p:nvSpPr>
          <p:cNvPr id="29" name="Right Arrow 28"/>
          <p:cNvSpPr/>
          <p:nvPr/>
        </p:nvSpPr>
        <p:spPr>
          <a:xfrm rot="583456" flipH="1">
            <a:off x="2746574" y="3470527"/>
            <a:ext cx="2387599" cy="46377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 Query Insights</a:t>
            </a:r>
          </a:p>
        </p:txBody>
      </p:sp>
    </p:spTree>
    <p:extLst>
      <p:ext uri="{BB962C8B-B14F-4D97-AF65-F5344CB8AC3E}">
        <p14:creationId xmlns:p14="http://schemas.microsoft.com/office/powerpoint/2010/main" val="1690046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Part 3: </a:t>
            </a:r>
            <a:r>
              <a:rPr lang="en-US" sz="4100" dirty="0"/>
              <a:t>Facilitating SQL Query Answer Analysis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32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966085" y="1735931"/>
            <a:ext cx="0" cy="4530725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34842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Company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93" y="1735931"/>
            <a:ext cx="9473784" cy="4530725"/>
          </a:xfrm>
          <a:prstGeom prst="rect">
            <a:avLst/>
          </a:prstGeom>
          <a:noFill/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9A0CCC-BAED-E44F-B5B4-4E5F79521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89" y="2679084"/>
            <a:ext cx="1125747" cy="11257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13DC6A-13A8-5349-B536-49AB0DBCDDE5}"/>
              </a:ext>
            </a:extLst>
          </p:cNvPr>
          <p:cNvSpPr txBox="1"/>
          <p:nvPr/>
        </p:nvSpPr>
        <p:spPr>
          <a:xfrm>
            <a:off x="2834842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Company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DDB48417-566D-354C-A53D-129C5F88E2F9}"/>
              </a:ext>
            </a:extLst>
          </p:cNvPr>
          <p:cNvSpPr/>
          <p:nvPr/>
        </p:nvSpPr>
        <p:spPr>
          <a:xfrm rot="583456" flipH="1">
            <a:off x="2746574" y="3470527"/>
            <a:ext cx="2387599" cy="46377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 Query Insights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1F369E8-E5DC-3F49-B376-1CF628318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14" y="3021078"/>
            <a:ext cx="2199640" cy="1676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15AF6D-861C-CE4D-8DA5-7C742AD2EDF5}"/>
              </a:ext>
            </a:extLst>
          </p:cNvPr>
          <p:cNvSpPr txBox="1"/>
          <p:nvPr/>
        </p:nvSpPr>
        <p:spPr>
          <a:xfrm>
            <a:off x="5250905" y="2813791"/>
            <a:ext cx="73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1min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52A1D6B-3849-E947-8112-562D6EE9A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0" y="3940190"/>
            <a:ext cx="1273320" cy="8346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C0B3029-3493-0242-BE10-F9430493C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83" y="4357532"/>
            <a:ext cx="1162642" cy="69031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28CE940-B111-1148-90F8-0319876738CA}"/>
              </a:ext>
            </a:extLst>
          </p:cNvPr>
          <p:cNvSpPr txBox="1"/>
          <p:nvPr/>
        </p:nvSpPr>
        <p:spPr>
          <a:xfrm>
            <a:off x="7098749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End Users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7807FA-0BC5-D54B-BA02-9EAAB63AC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70" y="2242651"/>
            <a:ext cx="1063397" cy="11506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8167673-8F2E-ED49-9423-DDD9EDDC0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749" y="2555534"/>
            <a:ext cx="1415611" cy="1097893"/>
          </a:xfrm>
          <a:prstGeom prst="rect">
            <a:avLst/>
          </a:prstGeom>
        </p:spPr>
      </p:pic>
      <p:sp>
        <p:nvSpPr>
          <p:cNvPr id="32" name="Bent-Up Arrow 31">
            <a:extLst>
              <a:ext uri="{FF2B5EF4-FFF2-40B4-BE49-F238E27FC236}">
                <a16:creationId xmlns:a16="http://schemas.microsoft.com/office/drawing/2014/main" id="{85F59C12-CBA2-BC49-9DD9-5B4C61EB1696}"/>
              </a:ext>
            </a:extLst>
          </p:cNvPr>
          <p:cNvSpPr/>
          <p:nvPr/>
        </p:nvSpPr>
        <p:spPr>
          <a:xfrm>
            <a:off x="6748102" y="3413704"/>
            <a:ext cx="3080672" cy="967711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Restaurant Recommendation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94756F-9DD3-4741-9E2C-54FCD94A7390}"/>
              </a:ext>
            </a:extLst>
          </p:cNvPr>
          <p:cNvSpPr/>
          <p:nvPr/>
        </p:nvSpPr>
        <p:spPr>
          <a:xfrm>
            <a:off x="1302545" y="1820628"/>
            <a:ext cx="9305016" cy="4363744"/>
          </a:xfrm>
          <a:prstGeom prst="rect">
            <a:avLst/>
          </a:prstGeom>
          <a:solidFill>
            <a:schemeClr val="bg1">
              <a:alpha val="89000"/>
            </a:schemeClr>
          </a:solidFill>
          <a:ln w="349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23" y="4290489"/>
            <a:ext cx="1047572" cy="1576725"/>
          </a:xfrm>
          <a:prstGeom prst="rect">
            <a:avLst/>
          </a:prstGeom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40" y="3222884"/>
            <a:ext cx="2199710" cy="1811325"/>
          </a:xfrm>
          <a:prstGeom prst="rect">
            <a:avLst/>
          </a:prstGeom>
        </p:spPr>
      </p:pic>
      <p:pic>
        <p:nvPicPr>
          <p:cNvPr id="25" name="Picture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3544213" y="5174267"/>
            <a:ext cx="1161682" cy="831727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64DAE0-412D-9241-BEF8-46386C5BD111}"/>
              </a:ext>
            </a:extLst>
          </p:cNvPr>
          <p:cNvSpPr txBox="1"/>
          <p:nvPr/>
        </p:nvSpPr>
        <p:spPr>
          <a:xfrm>
            <a:off x="4788740" y="5778615"/>
            <a:ext cx="60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Zainab Zolaktaf, Jian Xu, and Rachel Pottinger. " Extracting aggregate answer statistics for integration." </a:t>
            </a:r>
            <a:r>
              <a:rPr lang="en-CA" sz="1200" i="1" dirty="0"/>
              <a:t> 18th International Conference on Extending Database Technology (EDBT), 2015</a:t>
            </a:r>
            <a:r>
              <a:rPr lang="en-CA" sz="1200" dirty="0"/>
              <a:t>.</a:t>
            </a:r>
          </a:p>
          <a:p>
            <a:endParaRPr lang="en-CA" sz="1200" dirty="0"/>
          </a:p>
        </p:txBody>
      </p:sp>
      <p:sp>
        <p:nvSpPr>
          <p:cNvPr id="24" name="Right Arrow 23"/>
          <p:cNvSpPr/>
          <p:nvPr/>
        </p:nvSpPr>
        <p:spPr>
          <a:xfrm rot="20719616" flipH="1">
            <a:off x="2523210" y="4620079"/>
            <a:ext cx="2866931" cy="46377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 Result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967924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Motivation:</a:t>
            </a:r>
            <a:r>
              <a:rPr lang="en-US" sz="4100" dirty="0"/>
              <a:t> Value-level Heterogeneity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33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966085" y="1735931"/>
            <a:ext cx="0" cy="4530725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29193" y="1735931"/>
            <a:ext cx="9473784" cy="4530725"/>
          </a:xfrm>
          <a:prstGeom prst="rect">
            <a:avLst/>
          </a:prstGeom>
          <a:noFill/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40" y="3222884"/>
            <a:ext cx="2199710" cy="18113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15" y="5054536"/>
            <a:ext cx="1164001" cy="1164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75" y="5245572"/>
            <a:ext cx="1075596" cy="933536"/>
          </a:xfrm>
          <a:prstGeom prst="rect">
            <a:avLst/>
          </a:prstGeom>
        </p:spPr>
      </p:pic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0CF9512-54D3-194C-AA9D-777BD38FE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161677"/>
              </p:ext>
            </p:extLst>
          </p:nvPr>
        </p:nvGraphicFramePr>
        <p:xfrm>
          <a:off x="6029081" y="1999901"/>
          <a:ext cx="2375942" cy="7058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3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7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0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873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Source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Destination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Duration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Date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32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B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5min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1-Jan-2019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32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C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D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11min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5-Jan-2019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325">
                <a:tc>
                  <a:txBody>
                    <a:bodyPr/>
                    <a:lstStyle/>
                    <a:p>
                      <a:pPr algn="ctr"/>
                      <a:r>
                        <a:rPr lang="mr-IN" sz="800" dirty="0"/>
                        <a:t>…</a:t>
                      </a:r>
                      <a:endParaRPr lang="en-US" sz="8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dirty="0"/>
                        <a:t>…</a:t>
                      </a:r>
                      <a:endParaRPr lang="en-US" sz="8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dirty="0"/>
                        <a:t>…</a:t>
                      </a:r>
                      <a:endParaRPr lang="en-US" sz="8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dirty="0"/>
                        <a:t>…</a:t>
                      </a:r>
                      <a:endParaRPr lang="en-US" sz="8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ED07A20A-3394-CE4E-B6DB-CF3AC8BD9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666634"/>
              </p:ext>
            </p:extLst>
          </p:nvPr>
        </p:nvGraphicFramePr>
        <p:xfrm>
          <a:off x="8567554" y="1849225"/>
          <a:ext cx="2377192" cy="83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0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Source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Destination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Duration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Date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K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40min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2-Jan-2019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5min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2-Jan-2019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C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D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21min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5-Jan-2019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mr-IN" sz="800" dirty="0"/>
                        <a:t>…</a:t>
                      </a:r>
                      <a:endParaRPr lang="en-US" sz="8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dirty="0"/>
                        <a:t>…</a:t>
                      </a:r>
                      <a:endParaRPr lang="en-US" sz="8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dirty="0"/>
                        <a:t>…</a:t>
                      </a:r>
                      <a:endParaRPr lang="en-US" sz="8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dirty="0"/>
                        <a:t>…</a:t>
                      </a:r>
                      <a:endParaRPr lang="en-US" sz="8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8541A92-56CC-0343-9BBE-6E43EBD64830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7217052" y="2705749"/>
            <a:ext cx="0" cy="2710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47AA7F4-A317-6F4B-9096-A3F4A6638074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8567554" y="2687425"/>
            <a:ext cx="1188596" cy="2728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9CCB8DEA-4BC6-084C-8A43-C542CFCB6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23" y="4290489"/>
            <a:ext cx="1047572" cy="157672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6ADD408-7608-A249-BE84-B2978FBD17A3}"/>
              </a:ext>
            </a:extLst>
          </p:cNvPr>
          <p:cNvSpPr/>
          <p:nvPr/>
        </p:nvSpPr>
        <p:spPr>
          <a:xfrm>
            <a:off x="1004200" y="1972319"/>
            <a:ext cx="45027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rgbClr val="FF70DC"/>
                </a:solidFill>
              </a:rPr>
              <a:t>Traffic:</a:t>
            </a:r>
          </a:p>
          <a:p>
            <a:pPr lvl="1"/>
            <a:r>
              <a:rPr lang="en-US" sz="2400" dirty="0"/>
              <a:t>What is the average time from location C to location D?</a:t>
            </a:r>
          </a:p>
          <a:p>
            <a:pPr lvl="1"/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B3334C-30F7-FA4F-AA53-2F3FB7FAFF72}"/>
              </a:ext>
            </a:extLst>
          </p:cNvPr>
          <p:cNvSpPr/>
          <p:nvPr/>
        </p:nvSpPr>
        <p:spPr>
          <a:xfrm>
            <a:off x="1267171" y="3923335"/>
            <a:ext cx="39515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70DC"/>
                </a:solidFill>
              </a:rPr>
              <a:t>Aggregate query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In integration contexts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Requires </a:t>
            </a:r>
            <a:r>
              <a:rPr lang="en-US" sz="2200" dirty="0">
                <a:solidFill>
                  <a:srgbClr val="FF70DC"/>
                </a:solidFill>
              </a:rPr>
              <a:t>combining</a:t>
            </a:r>
            <a:r>
              <a:rPr lang="en-US" sz="2200" dirty="0"/>
              <a:t> sets of </a:t>
            </a:r>
            <a:r>
              <a:rPr lang="en-US" sz="2200" dirty="0">
                <a:solidFill>
                  <a:srgbClr val="FF70DC"/>
                </a:solidFill>
              </a:rPr>
              <a:t>data values</a:t>
            </a:r>
            <a:r>
              <a:rPr lang="en-US" sz="2200" dirty="0"/>
              <a:t> that come from multiple sources </a:t>
            </a:r>
          </a:p>
          <a:p>
            <a:pPr lvl="1"/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A85EA5-8F55-FC42-839A-34754C51A78E}"/>
              </a:ext>
            </a:extLst>
          </p:cNvPr>
          <p:cNvSpPr/>
          <p:nvPr/>
        </p:nvSpPr>
        <p:spPr>
          <a:xfrm>
            <a:off x="6863609" y="3054911"/>
            <a:ext cx="409919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Standard aggregation requires </a:t>
            </a:r>
            <a:r>
              <a:rPr lang="en-US" sz="2200" dirty="0">
                <a:solidFill>
                  <a:srgbClr val="FF70DC"/>
                </a:solidFill>
              </a:rPr>
              <a:t>averaging </a:t>
            </a:r>
            <a:r>
              <a:rPr lang="en-US" sz="2200" dirty="0"/>
              <a:t>over all data points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Can lead to </a:t>
            </a:r>
            <a:r>
              <a:rPr lang="en-US" sz="2200" dirty="0">
                <a:solidFill>
                  <a:srgbClr val="FF70DC"/>
                </a:solidFill>
              </a:rPr>
              <a:t>information loss 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Correct aggregation requires one value per data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Define a </a:t>
            </a:r>
            <a:r>
              <a:rPr lang="en-US" sz="2200" dirty="0">
                <a:solidFill>
                  <a:srgbClr val="FF70DC"/>
                </a:solidFill>
              </a:rPr>
              <a:t>viable answer </a:t>
            </a:r>
            <a:r>
              <a:rPr lang="en-US" sz="2200" dirty="0"/>
              <a:t>as a possible answer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FF7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6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3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Challenges:</a:t>
            </a:r>
            <a:r>
              <a:rPr lang="en-US" sz="4100" dirty="0"/>
              <a:t> Different combination of sources and values are possible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Which set of sources and values to use?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34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1BC3AD8-4D1B-EA42-ACFF-B736AC0D3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51" y="3438521"/>
            <a:ext cx="3272525" cy="28240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58E985F-AFFE-B945-9323-15758E87FD35}"/>
              </a:ext>
            </a:extLst>
          </p:cNvPr>
          <p:cNvSpPr/>
          <p:nvPr/>
        </p:nvSpPr>
        <p:spPr>
          <a:xfrm>
            <a:off x="5644340" y="4363357"/>
            <a:ext cx="1708877" cy="974361"/>
          </a:xfrm>
          <a:prstGeom prst="rect">
            <a:avLst/>
          </a:prstGeom>
          <a:solidFill>
            <a:schemeClr val="bg1"/>
          </a:solidFill>
          <a:ln>
            <a:solidFill>
              <a:srgbClr val="A56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Avg</a:t>
            </a:r>
            <a:r>
              <a:rPr lang="en-US" dirty="0">
                <a:solidFill>
                  <a:schemeClr val="tx1"/>
                </a:solidFill>
              </a:rPr>
              <a:t> (Time) from A to 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1D2CBD-2463-ED4D-AE9E-440C12119520}"/>
              </a:ext>
            </a:extLst>
          </p:cNvPr>
          <p:cNvSpPr/>
          <p:nvPr/>
        </p:nvSpPr>
        <p:spPr>
          <a:xfrm>
            <a:off x="8131632" y="3862656"/>
            <a:ext cx="1708877" cy="1975763"/>
          </a:xfrm>
          <a:prstGeom prst="rect">
            <a:avLst/>
          </a:prstGeom>
          <a:solidFill>
            <a:schemeClr val="bg1"/>
          </a:solidFill>
          <a:ln>
            <a:solidFill>
              <a:srgbClr val="A56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Viable answer 1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7D25686-EDD6-434F-8688-AA871B7908F9}"/>
              </a:ext>
            </a:extLst>
          </p:cNvPr>
          <p:cNvCxnSpPr>
            <a:endCxn id="26" idx="1"/>
          </p:cNvCxnSpPr>
          <p:nvPr/>
        </p:nvCxnSpPr>
        <p:spPr>
          <a:xfrm>
            <a:off x="7353217" y="4850536"/>
            <a:ext cx="778415" cy="2"/>
          </a:xfrm>
          <a:prstGeom prst="straightConnector1">
            <a:avLst/>
          </a:prstGeom>
          <a:ln w="15875">
            <a:solidFill>
              <a:srgbClr val="A567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77862" y="4850536"/>
            <a:ext cx="2751238" cy="1"/>
          </a:xfrm>
          <a:prstGeom prst="straightConnector1">
            <a:avLst/>
          </a:prstGeom>
          <a:ln w="15875">
            <a:solidFill>
              <a:srgbClr val="A567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068393" y="4009869"/>
            <a:ext cx="809469" cy="2068642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solidFill>
              <a:srgbClr val="A56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5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Which set of sources and values to use?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35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Challenges:</a:t>
            </a:r>
            <a:r>
              <a:rPr lang="en-US" sz="4100" dirty="0"/>
              <a:t> Different combination of sources and values are possible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0D1635-AB4F-714B-99C7-19C1B5B53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51" y="3438521"/>
            <a:ext cx="3272525" cy="28240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1020F5-29F3-364D-8401-212AAB0EA94A}"/>
              </a:ext>
            </a:extLst>
          </p:cNvPr>
          <p:cNvSpPr/>
          <p:nvPr/>
        </p:nvSpPr>
        <p:spPr>
          <a:xfrm>
            <a:off x="5644340" y="4363357"/>
            <a:ext cx="1708877" cy="974361"/>
          </a:xfrm>
          <a:prstGeom prst="rect">
            <a:avLst/>
          </a:prstGeom>
          <a:solidFill>
            <a:schemeClr val="bg1"/>
          </a:solidFill>
          <a:ln>
            <a:solidFill>
              <a:srgbClr val="A56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Avg</a:t>
            </a:r>
            <a:r>
              <a:rPr lang="en-US" dirty="0">
                <a:solidFill>
                  <a:schemeClr val="tx1"/>
                </a:solidFill>
              </a:rPr>
              <a:t> (Time) from A to 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8BF2CF-31DE-0C45-9ECF-AC0C4090F8B9}"/>
              </a:ext>
            </a:extLst>
          </p:cNvPr>
          <p:cNvSpPr/>
          <p:nvPr/>
        </p:nvSpPr>
        <p:spPr>
          <a:xfrm>
            <a:off x="8131632" y="3862656"/>
            <a:ext cx="1708877" cy="1975763"/>
          </a:xfrm>
          <a:prstGeom prst="rect">
            <a:avLst/>
          </a:prstGeom>
          <a:solidFill>
            <a:schemeClr val="bg1"/>
          </a:solidFill>
          <a:ln>
            <a:solidFill>
              <a:srgbClr val="A56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Viable answer 1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Viable answer 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5C9A45-4388-3047-BE97-D1E6F5796845}"/>
              </a:ext>
            </a:extLst>
          </p:cNvPr>
          <p:cNvCxnSpPr>
            <a:endCxn id="17" idx="1"/>
          </p:cNvCxnSpPr>
          <p:nvPr/>
        </p:nvCxnSpPr>
        <p:spPr>
          <a:xfrm>
            <a:off x="7353217" y="4850536"/>
            <a:ext cx="778415" cy="2"/>
          </a:xfrm>
          <a:prstGeom prst="straightConnector1">
            <a:avLst/>
          </a:prstGeom>
          <a:ln w="15875">
            <a:solidFill>
              <a:srgbClr val="A567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82450" y="4850536"/>
            <a:ext cx="1761890" cy="1"/>
          </a:xfrm>
          <a:prstGeom prst="straightConnector1">
            <a:avLst/>
          </a:prstGeom>
          <a:ln w="15875">
            <a:solidFill>
              <a:srgbClr val="A567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072981" y="3964899"/>
            <a:ext cx="809469" cy="2068642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solidFill>
              <a:srgbClr val="A56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42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Which set of sources and values to use?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36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Challenges:</a:t>
            </a:r>
            <a:r>
              <a:rPr lang="en-US" sz="4100" dirty="0"/>
              <a:t> Different combination of sources and values are possible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F4FF6C-145B-9547-93A2-3191C47D1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51" y="3438521"/>
            <a:ext cx="3272525" cy="28240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5D89008-315D-6840-B0AB-7ACE1A8FB2B1}"/>
              </a:ext>
            </a:extLst>
          </p:cNvPr>
          <p:cNvSpPr/>
          <p:nvPr/>
        </p:nvSpPr>
        <p:spPr>
          <a:xfrm>
            <a:off x="5644340" y="4363357"/>
            <a:ext cx="1708877" cy="974361"/>
          </a:xfrm>
          <a:prstGeom prst="rect">
            <a:avLst/>
          </a:prstGeom>
          <a:solidFill>
            <a:schemeClr val="bg1"/>
          </a:solidFill>
          <a:ln>
            <a:solidFill>
              <a:srgbClr val="A56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Avg</a:t>
            </a:r>
            <a:r>
              <a:rPr lang="en-US" dirty="0">
                <a:solidFill>
                  <a:schemeClr val="tx1"/>
                </a:solidFill>
              </a:rPr>
              <a:t> (Time) from A to 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81F381-5DA0-D640-BD91-57A91A88E1EB}"/>
              </a:ext>
            </a:extLst>
          </p:cNvPr>
          <p:cNvSpPr/>
          <p:nvPr/>
        </p:nvSpPr>
        <p:spPr>
          <a:xfrm>
            <a:off x="8131632" y="3862656"/>
            <a:ext cx="1708877" cy="1975763"/>
          </a:xfrm>
          <a:prstGeom prst="rect">
            <a:avLst/>
          </a:prstGeom>
          <a:solidFill>
            <a:schemeClr val="bg1"/>
          </a:solidFill>
          <a:ln>
            <a:solidFill>
              <a:srgbClr val="A56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Viable answer 1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Viable answer 2</a:t>
            </a:r>
          </a:p>
          <a:p>
            <a:pPr algn="ctr"/>
            <a:r>
              <a:rPr lang="mr-IN" dirty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mr-IN" dirty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Viable answer 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2FB7B1-D54B-A845-AF9A-8862A3C68646}"/>
              </a:ext>
            </a:extLst>
          </p:cNvPr>
          <p:cNvCxnSpPr>
            <a:endCxn id="22" idx="1"/>
          </p:cNvCxnSpPr>
          <p:nvPr/>
        </p:nvCxnSpPr>
        <p:spPr>
          <a:xfrm>
            <a:off x="7353217" y="4850536"/>
            <a:ext cx="778415" cy="2"/>
          </a:xfrm>
          <a:prstGeom prst="straightConnector1">
            <a:avLst/>
          </a:prstGeom>
          <a:ln w="15875">
            <a:solidFill>
              <a:srgbClr val="A567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4" idx="3"/>
          </p:cNvCxnSpPr>
          <p:nvPr/>
        </p:nvCxnSpPr>
        <p:spPr>
          <a:xfrm>
            <a:off x="4960745" y="4640425"/>
            <a:ext cx="622635" cy="194872"/>
          </a:xfrm>
          <a:prstGeom prst="straightConnector1">
            <a:avLst/>
          </a:prstGeom>
          <a:ln w="15875">
            <a:solidFill>
              <a:srgbClr val="A567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036474" y="3847415"/>
            <a:ext cx="1924271" cy="1586019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solidFill>
              <a:srgbClr val="A56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76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51" y="3438521"/>
            <a:ext cx="3272525" cy="282403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Which set of sources and values to use?</a:t>
            </a:r>
          </a:p>
          <a:p>
            <a:pPr lvl="1"/>
            <a:r>
              <a:rPr lang="en-US" sz="2200" dirty="0"/>
              <a:t>Depending on the choice of sources and value combinations, there can be a whole </a:t>
            </a:r>
            <a:r>
              <a:rPr lang="en-US" sz="2200" dirty="0">
                <a:solidFill>
                  <a:srgbClr val="FF70DC"/>
                </a:solidFill>
              </a:rPr>
              <a:t>range of viable answers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37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Challenges:</a:t>
            </a:r>
            <a:r>
              <a:rPr lang="en-US" sz="4100" dirty="0"/>
              <a:t> Different combination of sources and values are possible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5644340" y="4363357"/>
            <a:ext cx="1708877" cy="974361"/>
          </a:xfrm>
          <a:prstGeom prst="rect">
            <a:avLst/>
          </a:prstGeom>
          <a:solidFill>
            <a:schemeClr val="bg1"/>
          </a:solidFill>
          <a:ln>
            <a:solidFill>
              <a:srgbClr val="A56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Avg</a:t>
            </a:r>
            <a:r>
              <a:rPr lang="en-US" dirty="0">
                <a:solidFill>
                  <a:schemeClr val="tx1"/>
                </a:solidFill>
              </a:rPr>
              <a:t> (Time) from A to B</a:t>
            </a:r>
          </a:p>
        </p:txBody>
      </p:sp>
      <p:sp>
        <p:nvSpPr>
          <p:cNvPr id="9" name="Rectangle 8"/>
          <p:cNvSpPr/>
          <p:nvPr/>
        </p:nvSpPr>
        <p:spPr>
          <a:xfrm>
            <a:off x="8131632" y="3862656"/>
            <a:ext cx="1708877" cy="1975763"/>
          </a:xfrm>
          <a:prstGeom prst="rect">
            <a:avLst/>
          </a:prstGeom>
          <a:solidFill>
            <a:schemeClr val="bg1"/>
          </a:solidFill>
          <a:ln>
            <a:solidFill>
              <a:srgbClr val="A56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Viable answer 1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Viable answer 2</a:t>
            </a:r>
          </a:p>
          <a:p>
            <a:pPr algn="ctr"/>
            <a:r>
              <a:rPr lang="mr-IN" dirty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mr-IN" dirty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Viable answer n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5150836" y="4850537"/>
            <a:ext cx="478264" cy="0"/>
          </a:xfrm>
          <a:prstGeom prst="straightConnector1">
            <a:avLst/>
          </a:prstGeom>
          <a:ln w="15875">
            <a:solidFill>
              <a:srgbClr val="A567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9" idx="1"/>
          </p:cNvCxnSpPr>
          <p:nvPr/>
        </p:nvCxnSpPr>
        <p:spPr>
          <a:xfrm>
            <a:off x="7353217" y="4850536"/>
            <a:ext cx="778415" cy="2"/>
          </a:xfrm>
          <a:prstGeom prst="straightConnector1">
            <a:avLst/>
          </a:prstGeom>
          <a:ln w="15875">
            <a:solidFill>
              <a:srgbClr val="A567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382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 </a:t>
            </a:r>
            <a:r>
              <a:rPr lang="en-US" sz="4100" dirty="0"/>
              <a:t>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lvl="4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20188E-99D5-E34B-99FF-31178E325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46032" cy="4351338"/>
          </a:xfrm>
        </p:spPr>
        <p:txBody>
          <a:bodyPr>
            <a:normAutofit/>
          </a:bodyPr>
          <a:lstStyle/>
          <a:p>
            <a:r>
              <a:rPr lang="en-US" sz="2400" dirty="0"/>
              <a:t>Define aggregate answers as a </a:t>
            </a:r>
            <a:r>
              <a:rPr lang="en-US" sz="2400" dirty="0">
                <a:solidFill>
                  <a:srgbClr val="FF70DC"/>
                </a:solidFill>
              </a:rPr>
              <a:t>distribution of viable answers</a:t>
            </a:r>
            <a:r>
              <a:rPr lang="en-US" sz="2400" dirty="0"/>
              <a:t> instead of single scalar value</a:t>
            </a:r>
            <a:endParaRPr lang="en-US" dirty="0"/>
          </a:p>
          <a:p>
            <a:endParaRPr lang="en-US" sz="2400" dirty="0"/>
          </a:p>
          <a:p>
            <a:r>
              <a:rPr lang="en-US" sz="2400" dirty="0"/>
              <a:t>Efficiently estimate viable answer distribution and  summary statistics</a:t>
            </a:r>
          </a:p>
          <a:p>
            <a:pPr lvl="1"/>
            <a:r>
              <a:rPr lang="en-US" sz="2200" dirty="0"/>
              <a:t>Key point statistics</a:t>
            </a:r>
          </a:p>
          <a:p>
            <a:pPr lvl="1"/>
            <a:r>
              <a:rPr lang="en-US" sz="2200" dirty="0"/>
              <a:t>High coverage intervals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38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4CE336-94E9-994B-BF34-45BA5F460C5F}"/>
              </a:ext>
            </a:extLst>
          </p:cNvPr>
          <p:cNvGrpSpPr/>
          <p:nvPr/>
        </p:nvGrpSpPr>
        <p:grpSpPr>
          <a:xfrm>
            <a:off x="990599" y="3037521"/>
            <a:ext cx="4876801" cy="2804162"/>
            <a:chOff x="6342198" y="1595516"/>
            <a:chExt cx="5163668" cy="2741723"/>
          </a:xfrm>
        </p:grpSpPr>
        <p:pic>
          <p:nvPicPr>
            <p:cNvPr id="7" name="Content Placeholder 9">
              <a:extLst>
                <a:ext uri="{FF2B5EF4-FFF2-40B4-BE49-F238E27FC236}">
                  <a16:creationId xmlns:a16="http://schemas.microsoft.com/office/drawing/2014/main" id="{ED1132C6-7907-7E42-A28F-3242232C0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855" t="5596" r="2461" b="9646"/>
            <a:stretch/>
          </p:blipFill>
          <p:spPr>
            <a:xfrm>
              <a:off x="6342198" y="1595516"/>
              <a:ext cx="5163668" cy="274172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B6173F-79BB-4D47-A14F-90841128E643}"/>
                </a:ext>
              </a:extLst>
            </p:cNvPr>
            <p:cNvSpPr/>
            <p:nvPr/>
          </p:nvSpPr>
          <p:spPr>
            <a:xfrm>
              <a:off x="6439017" y="3794760"/>
              <a:ext cx="2024897" cy="542479"/>
            </a:xfrm>
            <a:prstGeom prst="rect">
              <a:avLst/>
            </a:prstGeom>
            <a:solidFill>
              <a:schemeClr val="bg1"/>
            </a:solidFill>
            <a:ln w="349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1547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A4F0C82-89DA-AF40-8E5D-1292A88919DA}"/>
              </a:ext>
            </a:extLst>
          </p:cNvPr>
          <p:cNvGrpSpPr/>
          <p:nvPr/>
        </p:nvGrpSpPr>
        <p:grpSpPr>
          <a:xfrm>
            <a:off x="990599" y="3037521"/>
            <a:ext cx="4876801" cy="2804162"/>
            <a:chOff x="6342198" y="1595516"/>
            <a:chExt cx="5163668" cy="2741723"/>
          </a:xfrm>
        </p:grpSpPr>
        <p:pic>
          <p:nvPicPr>
            <p:cNvPr id="14" name="Content Placeholder 9">
              <a:extLst>
                <a:ext uri="{FF2B5EF4-FFF2-40B4-BE49-F238E27FC236}">
                  <a16:creationId xmlns:a16="http://schemas.microsoft.com/office/drawing/2014/main" id="{3C299CDF-CDB1-C845-9BEE-2D152032C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855" t="5596" r="2461" b="9646"/>
            <a:stretch/>
          </p:blipFill>
          <p:spPr>
            <a:xfrm>
              <a:off x="6342198" y="1595516"/>
              <a:ext cx="5163668" cy="274172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8D4030-537A-C249-8B9F-70FF1F708235}"/>
                </a:ext>
              </a:extLst>
            </p:cNvPr>
            <p:cNvSpPr/>
            <p:nvPr/>
          </p:nvSpPr>
          <p:spPr>
            <a:xfrm>
              <a:off x="6439017" y="3794760"/>
              <a:ext cx="2024897" cy="542479"/>
            </a:xfrm>
            <a:prstGeom prst="rect">
              <a:avLst/>
            </a:prstGeom>
            <a:solidFill>
              <a:schemeClr val="bg1"/>
            </a:solidFill>
            <a:ln w="349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3C0876-3381-F445-8355-97D6C4C2E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 </a:t>
            </a:r>
            <a:r>
              <a:rPr lang="en-US" sz="4100" dirty="0"/>
              <a:t>Sampling and Point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9260A-44FE-AE41-8AC9-02258498B5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600" dirty="0">
                <a:solidFill>
                  <a:prstClr val="black"/>
                </a:solidFill>
              </a:rPr>
              <a:t>Goal </a:t>
            </a:r>
          </a:p>
          <a:p>
            <a:pPr lvl="1"/>
            <a:r>
              <a:rPr lang="en-US" dirty="0">
                <a:solidFill>
                  <a:srgbClr val="FF70DC"/>
                </a:solidFill>
              </a:rPr>
              <a:t>Efficiently</a:t>
            </a:r>
            <a:r>
              <a:rPr lang="en-US" dirty="0">
                <a:solidFill>
                  <a:prstClr val="black"/>
                </a:solidFill>
              </a:rPr>
              <a:t> approximate viable answer distribution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E3503-BFE3-204A-929C-B0C60B8445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Sample a set of viable answers </a:t>
            </a:r>
          </a:p>
          <a:p>
            <a:pPr lvl="1"/>
            <a:r>
              <a:rPr lang="en-US" sz="2200" dirty="0"/>
              <a:t>No prior knowledge regarding coverage, accuracy and quality</a:t>
            </a:r>
          </a:p>
          <a:p>
            <a:r>
              <a:rPr lang="en-US" sz="2400" dirty="0">
                <a:solidFill>
                  <a:srgbClr val="FF70DC"/>
                </a:solidFill>
              </a:rPr>
              <a:t>Uniform sampling </a:t>
            </a:r>
          </a:p>
          <a:p>
            <a:pPr lvl="1"/>
            <a:r>
              <a:rPr lang="en-US" sz="2200" dirty="0"/>
              <a:t>Choose sources uniformly at random</a:t>
            </a:r>
          </a:p>
          <a:p>
            <a:pPr lvl="1"/>
            <a:r>
              <a:rPr lang="en-US" sz="2200" dirty="0"/>
              <a:t>Stay at source until source is exhausted (all relevant components used) 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Apply </a:t>
            </a:r>
            <a:r>
              <a:rPr lang="en-US" sz="2400" dirty="0">
                <a:solidFill>
                  <a:srgbClr val="FF70DC"/>
                </a:solidFill>
              </a:rPr>
              <a:t>bootstrap sampling and bagging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Apply </a:t>
            </a:r>
            <a:r>
              <a:rPr lang="en-US" sz="2400" dirty="0">
                <a:solidFill>
                  <a:srgbClr val="FF70DC"/>
                </a:solidFill>
              </a:rPr>
              <a:t>kernel density estimation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30B86-6222-954B-800B-A9B608423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39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4A3496-92CE-B945-AE30-AB4B1D3245C9}"/>
              </a:ext>
            </a:extLst>
          </p:cNvPr>
          <p:cNvSpPr/>
          <p:nvPr/>
        </p:nvSpPr>
        <p:spPr>
          <a:xfrm>
            <a:off x="3093502" y="3565527"/>
            <a:ext cx="612000" cy="313200"/>
          </a:xfrm>
          <a:prstGeom prst="rect">
            <a:avLst/>
          </a:prstGeom>
          <a:solidFill>
            <a:srgbClr val="FF70DC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BA65C4-52A7-0D4A-9B6C-1F13D93BA9C5}"/>
              </a:ext>
            </a:extLst>
          </p:cNvPr>
          <p:cNvSpPr/>
          <p:nvPr/>
        </p:nvSpPr>
        <p:spPr>
          <a:xfrm>
            <a:off x="3002060" y="5364483"/>
            <a:ext cx="756000" cy="360000"/>
          </a:xfrm>
          <a:prstGeom prst="rect">
            <a:avLst/>
          </a:prstGeom>
          <a:solidFill>
            <a:srgbClr val="FF70DC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FD117E-766D-5E4C-BC73-9371F90D5FF2}"/>
              </a:ext>
            </a:extLst>
          </p:cNvPr>
          <p:cNvSpPr/>
          <p:nvPr/>
        </p:nvSpPr>
        <p:spPr>
          <a:xfrm>
            <a:off x="3093502" y="4495167"/>
            <a:ext cx="612000" cy="313200"/>
          </a:xfrm>
          <a:prstGeom prst="rect">
            <a:avLst/>
          </a:prstGeom>
          <a:solidFill>
            <a:srgbClr val="FF70DC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2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UberEats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0" y="3940190"/>
            <a:ext cx="1273320" cy="834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23" y="4290489"/>
            <a:ext cx="1047572" cy="157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83" y="4357532"/>
            <a:ext cx="1162642" cy="6903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89" y="2679084"/>
            <a:ext cx="1125747" cy="112574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966085" y="1735931"/>
            <a:ext cx="0" cy="4530725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34842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Company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93" y="1735931"/>
            <a:ext cx="9473784" cy="4530725"/>
          </a:xfrm>
          <a:prstGeom prst="rect">
            <a:avLst/>
          </a:prstGeom>
          <a:noFill/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98749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End Users</a:t>
            </a:r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40" y="3222884"/>
            <a:ext cx="2199710" cy="18113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15" y="5054536"/>
            <a:ext cx="1164001" cy="1164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75" y="5245572"/>
            <a:ext cx="1075596" cy="933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70" y="2242651"/>
            <a:ext cx="1063397" cy="11506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8749" y="2555534"/>
            <a:ext cx="1415611" cy="10978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404" y="4679510"/>
            <a:ext cx="849668" cy="849668"/>
          </a:xfrm>
          <a:prstGeom prst="rect">
            <a:avLst/>
          </a:prstGeom>
        </p:spPr>
      </p:pic>
      <p:pic>
        <p:nvPicPr>
          <p:cNvPr id="25" name="Picture 16"/>
          <p:cNvPicPr/>
          <p:nvPr/>
        </p:nvPicPr>
        <p:blipFill>
          <a:blip r:embed="rId12"/>
          <a:stretch>
            <a:fillRect/>
          </a:stretch>
        </p:blipFill>
        <p:spPr>
          <a:xfrm>
            <a:off x="3544213" y="5174267"/>
            <a:ext cx="1161682" cy="831727"/>
          </a:xfrm>
          <a:prstGeom prst="rect">
            <a:avLst/>
          </a:prstGeom>
          <a:ln>
            <a:noFill/>
          </a:ln>
        </p:spPr>
      </p:pic>
      <p:sp>
        <p:nvSpPr>
          <p:cNvPr id="8" name="Bent-Up Arrow 7"/>
          <p:cNvSpPr/>
          <p:nvPr/>
        </p:nvSpPr>
        <p:spPr>
          <a:xfrm>
            <a:off x="6748102" y="3413704"/>
            <a:ext cx="3080672" cy="967711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Restaurant Recommendation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8" y="4623017"/>
            <a:ext cx="849668" cy="849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2754" y="2438864"/>
            <a:ext cx="72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5min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94" y="2491663"/>
            <a:ext cx="2212340" cy="2641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34" y="2843583"/>
            <a:ext cx="2209800" cy="812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14" y="3021078"/>
            <a:ext cx="2199640" cy="1676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250905" y="2813791"/>
            <a:ext cx="73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1min</a:t>
            </a:r>
            <a:endParaRPr lang="en-US" dirty="0"/>
          </a:p>
        </p:txBody>
      </p:sp>
      <p:sp>
        <p:nvSpPr>
          <p:cNvPr id="29" name="Right Arrow 28"/>
          <p:cNvSpPr/>
          <p:nvPr/>
        </p:nvSpPr>
        <p:spPr>
          <a:xfrm rot="583456" flipH="1">
            <a:off x="2746574" y="3470527"/>
            <a:ext cx="2387599" cy="46377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 Query Insights</a:t>
            </a:r>
          </a:p>
        </p:txBody>
      </p:sp>
      <p:sp>
        <p:nvSpPr>
          <p:cNvPr id="24" name="Right Arrow 23"/>
          <p:cNvSpPr/>
          <p:nvPr/>
        </p:nvSpPr>
        <p:spPr>
          <a:xfrm rot="20719616" flipH="1">
            <a:off x="2523210" y="4620079"/>
            <a:ext cx="2866931" cy="46377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 Result Interpretation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21F00A-97DA-C848-A642-71D75BAA1BE1}"/>
              </a:ext>
            </a:extLst>
          </p:cNvPr>
          <p:cNvSpPr txBox="1"/>
          <p:nvPr/>
        </p:nvSpPr>
        <p:spPr>
          <a:xfrm>
            <a:off x="6025922" y="5271383"/>
            <a:ext cx="4677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0DC"/>
                </a:solidFill>
              </a:rPr>
              <a:t>Restaurants located in areas with high traffic in evenings.</a:t>
            </a:r>
          </a:p>
        </p:txBody>
      </p:sp>
    </p:spTree>
    <p:extLst>
      <p:ext uri="{BB962C8B-B14F-4D97-AF65-F5344CB8AC3E}">
        <p14:creationId xmlns:p14="http://schemas.microsoft.com/office/powerpoint/2010/main" val="393260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588 0.08842 -0.03177 0.17662 -0.05169 0.1662 C -0.07161 0.15555 -0.11927 -0.06343 -0.11927 -0.06343 L -0.11927 -0.06343 " pathEditMode="relative" ptsTypes="AAAA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588 0.08842 -0.03177 0.17662 -0.05169 0.1662 C -0.07161 0.15555 -0.11927 -0.06343 -0.11927 -0.06343 L -0.11927 -0.06343 " pathEditMode="relative" ptsTypes="AA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2" grpId="0"/>
      <p:bldP spid="29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5C8A-97AE-4741-BD2F-245C17E60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 </a:t>
            </a:r>
            <a:r>
              <a:rPr lang="en-CA" sz="4100" dirty="0"/>
              <a:t>High Coverage Intervals</a:t>
            </a:r>
            <a:endParaRPr lang="en-US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7AA0D-CF1D-3F4E-8194-9054FC0CB9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600" dirty="0"/>
              <a:t>Goal</a:t>
            </a:r>
          </a:p>
          <a:p>
            <a:pPr lvl="1"/>
            <a:r>
              <a:rPr lang="en-CA" dirty="0"/>
              <a:t>Communicate shape information about viable answer distribution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2C7A0-2BFC-F641-B8E3-18304E4CF5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sz="2400" dirty="0"/>
              <a:t>Greedy algorithm CIO </a:t>
            </a:r>
          </a:p>
          <a:p>
            <a:pPr lvl="1"/>
            <a:r>
              <a:rPr lang="en-CA" sz="2200" dirty="0"/>
              <a:t>Minimize interval length so that coverage of viable answers is above a certain threshold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792C2-586E-7E45-95E2-E229E5817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40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89E480-C3D9-3C4E-AE21-28FFF7E2F293}"/>
              </a:ext>
            </a:extLst>
          </p:cNvPr>
          <p:cNvGrpSpPr/>
          <p:nvPr/>
        </p:nvGrpSpPr>
        <p:grpSpPr>
          <a:xfrm>
            <a:off x="990599" y="3037521"/>
            <a:ext cx="4876801" cy="2804162"/>
            <a:chOff x="6342198" y="1595516"/>
            <a:chExt cx="5163668" cy="2741723"/>
          </a:xfrm>
        </p:grpSpPr>
        <p:pic>
          <p:nvPicPr>
            <p:cNvPr id="8" name="Content Placeholder 9">
              <a:extLst>
                <a:ext uri="{FF2B5EF4-FFF2-40B4-BE49-F238E27FC236}">
                  <a16:creationId xmlns:a16="http://schemas.microsoft.com/office/drawing/2014/main" id="{8DB231EB-1DF7-DF48-96BD-5F4D80802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855" t="5596" r="2461" b="9646"/>
            <a:stretch/>
          </p:blipFill>
          <p:spPr>
            <a:xfrm>
              <a:off x="6342198" y="1595516"/>
              <a:ext cx="5163668" cy="274172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4F038B-F84F-6947-92DF-766EFC623C2D}"/>
                </a:ext>
              </a:extLst>
            </p:cNvPr>
            <p:cNvSpPr/>
            <p:nvPr/>
          </p:nvSpPr>
          <p:spPr>
            <a:xfrm>
              <a:off x="6439017" y="3794760"/>
              <a:ext cx="2024897" cy="542479"/>
            </a:xfrm>
            <a:prstGeom prst="rect">
              <a:avLst/>
            </a:prstGeom>
            <a:solidFill>
              <a:schemeClr val="bg1"/>
            </a:solidFill>
            <a:ln w="349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CC834-5C27-FB44-90B1-B1FF668108B0}"/>
              </a:ext>
            </a:extLst>
          </p:cNvPr>
          <p:cNvSpPr/>
          <p:nvPr/>
        </p:nvSpPr>
        <p:spPr>
          <a:xfrm>
            <a:off x="4052921" y="5369026"/>
            <a:ext cx="756000" cy="360000"/>
          </a:xfrm>
          <a:prstGeom prst="rect">
            <a:avLst/>
          </a:prstGeom>
          <a:solidFill>
            <a:srgbClr val="FF70DC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939466-1EBB-894B-A5E4-FB9AAFCCF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0" y="4117155"/>
            <a:ext cx="4616450" cy="1447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E710CF-DFE7-5440-8EEC-D4D46908E9A9}"/>
              </a:ext>
            </a:extLst>
          </p:cNvPr>
          <p:cNvSpPr txBox="1"/>
          <p:nvPr/>
        </p:nvSpPr>
        <p:spPr>
          <a:xfrm>
            <a:off x="7147250" y="3747823"/>
            <a:ext cx="438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coverage intervals shaded in dark blue</a:t>
            </a:r>
          </a:p>
        </p:txBody>
      </p:sp>
    </p:spTree>
    <p:extLst>
      <p:ext uri="{BB962C8B-B14F-4D97-AF65-F5344CB8AC3E}">
        <p14:creationId xmlns:p14="http://schemas.microsoft.com/office/powerpoint/2010/main" val="18788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66ABF83-8BA5-FA4B-9603-3587FEE625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75" y="1950720"/>
            <a:ext cx="5624025" cy="380205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B9255D4-21DF-D043-9177-01EC825DD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70DC"/>
                </a:solidFill>
              </a:rPr>
              <a:t>Results: </a:t>
            </a:r>
            <a:r>
              <a:rPr lang="en-US" dirty="0"/>
              <a:t>Greedy Algorithm Output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DA2589-D3C2-4844-8492-FAF360067D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Weather dataset</a:t>
            </a:r>
          </a:p>
          <a:p>
            <a:pPr lvl="1"/>
            <a:r>
              <a:rPr lang="en-US" sz="2000" dirty="0"/>
              <a:t>Real-life and synthetic data</a:t>
            </a:r>
          </a:p>
          <a:p>
            <a:r>
              <a:rPr lang="en-US" sz="2400" dirty="0"/>
              <a:t>Aggregate query</a:t>
            </a:r>
          </a:p>
          <a:p>
            <a:pPr lvl="1"/>
            <a:r>
              <a:rPr lang="en-US" sz="2000" dirty="0"/>
              <a:t> Sum temperature data over 500 components from datasets </a:t>
            </a:r>
          </a:p>
          <a:p>
            <a:r>
              <a:rPr lang="en-US" sz="2400" dirty="0"/>
              <a:t>Greedy algorithm output</a:t>
            </a:r>
          </a:p>
          <a:p>
            <a:pPr lvl="1"/>
            <a:r>
              <a:rPr lang="en-US" sz="2200" dirty="0"/>
              <a:t>Cover a small percentage of the range data and a majority of the distribution</a:t>
            </a:r>
          </a:p>
          <a:p>
            <a:r>
              <a:rPr lang="en-US" sz="2400" dirty="0"/>
              <a:t>Help </a:t>
            </a:r>
            <a:r>
              <a:rPr lang="en-US" sz="2400" dirty="0">
                <a:solidFill>
                  <a:srgbClr val="FF70DC"/>
                </a:solidFill>
              </a:rPr>
              <a:t>identify erroneous </a:t>
            </a:r>
            <a:r>
              <a:rPr lang="en-US" sz="2400" dirty="0"/>
              <a:t>data</a:t>
            </a:r>
          </a:p>
          <a:p>
            <a:pPr lvl="1"/>
            <a:r>
              <a:rPr lang="en-US" sz="2200" dirty="0"/>
              <a:t>Second high coverage interval due to combining supposedly clean data with </a:t>
            </a:r>
            <a:r>
              <a:rPr lang="en-US" sz="2200" dirty="0">
                <a:solidFill>
                  <a:srgbClr val="FF70DC"/>
                </a:solidFill>
              </a:rPr>
              <a:t>values in both Fahrenheit and  Celsius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97CE2-16B5-7949-A890-5D2F2BE4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41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96E823-447C-9A45-AF5B-E88449733AED}"/>
              </a:ext>
            </a:extLst>
          </p:cNvPr>
          <p:cNvSpPr/>
          <p:nvPr/>
        </p:nvSpPr>
        <p:spPr>
          <a:xfrm>
            <a:off x="7711440" y="2964180"/>
            <a:ext cx="396240" cy="62484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23image22552912">
            <a:extLst>
              <a:ext uri="{FF2B5EF4-FFF2-40B4-BE49-F238E27FC236}">
                <a16:creationId xmlns:a16="http://schemas.microsoft.com/office/drawing/2014/main" id="{DC64862D-9C39-B44F-BDC2-BFA165154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23image18464688">
            <a:extLst>
              <a:ext uri="{FF2B5EF4-FFF2-40B4-BE49-F238E27FC236}">
                <a16:creationId xmlns:a16="http://schemas.microsoft.com/office/drawing/2014/main" id="{F0FD1419-D499-3645-A427-E6AC9418F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3image22559776">
            <a:extLst>
              <a:ext uri="{FF2B5EF4-FFF2-40B4-BE49-F238E27FC236}">
                <a16:creationId xmlns:a16="http://schemas.microsoft.com/office/drawing/2014/main" id="{98EEEEE7-52BF-C845-969D-8527A3C3E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3image22569968">
            <a:extLst>
              <a:ext uri="{FF2B5EF4-FFF2-40B4-BE49-F238E27FC236}">
                <a16:creationId xmlns:a16="http://schemas.microsoft.com/office/drawing/2014/main" id="{A38AACFB-5573-C844-B89E-E5973F0B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3image22570176">
            <a:extLst>
              <a:ext uri="{FF2B5EF4-FFF2-40B4-BE49-F238E27FC236}">
                <a16:creationId xmlns:a16="http://schemas.microsoft.com/office/drawing/2014/main" id="{ADC384F9-6EC6-B744-866A-9497566A6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23image22570384">
            <a:extLst>
              <a:ext uri="{FF2B5EF4-FFF2-40B4-BE49-F238E27FC236}">
                <a16:creationId xmlns:a16="http://schemas.microsoft.com/office/drawing/2014/main" id="{46836DB7-5E82-0941-962B-CE945491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23image22570592">
            <a:extLst>
              <a:ext uri="{FF2B5EF4-FFF2-40B4-BE49-F238E27FC236}">
                <a16:creationId xmlns:a16="http://schemas.microsoft.com/office/drawing/2014/main" id="{CF520F0A-BE35-7B44-A806-2DD667F9E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446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Contributions: </a:t>
            </a:r>
            <a:r>
              <a:rPr lang="en-US" sz="4100" dirty="0"/>
              <a:t>Facilitating Query Answer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Define aggregate answers as a </a:t>
            </a:r>
            <a:r>
              <a:rPr lang="en-US" dirty="0">
                <a:solidFill>
                  <a:srgbClr val="FF70DC"/>
                </a:solidFill>
              </a:rPr>
              <a:t>distribution of viable answers</a:t>
            </a:r>
          </a:p>
          <a:p>
            <a:r>
              <a:rPr lang="en-US" dirty="0"/>
              <a:t>Use </a:t>
            </a:r>
            <a:r>
              <a:rPr lang="en-US" dirty="0">
                <a:solidFill>
                  <a:srgbClr val="FF70DC"/>
                </a:solidFill>
              </a:rPr>
              <a:t>efficient algorithms</a:t>
            </a:r>
            <a:r>
              <a:rPr lang="en-US" dirty="0"/>
              <a:t> to provide summary statistics for the viable answer distribution </a:t>
            </a:r>
          </a:p>
          <a:p>
            <a:pPr lvl="1"/>
            <a:r>
              <a:rPr lang="en-US" dirty="0"/>
              <a:t>Key point statistics</a:t>
            </a:r>
          </a:p>
          <a:p>
            <a:pPr lvl="1"/>
            <a:r>
              <a:rPr lang="en-US" dirty="0"/>
              <a:t>High coverage intervals </a:t>
            </a:r>
          </a:p>
          <a:p>
            <a:r>
              <a:rPr lang="en-US" dirty="0"/>
              <a:t>Verify the effectiveness of methods using real-life and synthetic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51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/>
              <a:t>Thesis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96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70DC"/>
                </a:solidFill>
              </a:rPr>
              <a:t>Facilitating Data Exploration </a:t>
            </a:r>
            <a:r>
              <a:rPr lang="en-US" dirty="0"/>
              <a:t>(ICDE’18, UMAP’18)</a:t>
            </a:r>
          </a:p>
          <a:p>
            <a:pPr lvl="1"/>
            <a:r>
              <a:rPr lang="en-US" sz="1900" dirty="0"/>
              <a:t>Address Top-N item recommendation</a:t>
            </a:r>
          </a:p>
          <a:p>
            <a:pPr lvl="1"/>
            <a:r>
              <a:rPr lang="en-US" sz="1900" dirty="0"/>
              <a:t>Learn user preferences for discovering less common items</a:t>
            </a:r>
          </a:p>
          <a:p>
            <a:pPr lvl="1"/>
            <a:r>
              <a:rPr lang="en-US" sz="1900" dirty="0"/>
              <a:t>Design a generic Top-N recommendation framework </a:t>
            </a:r>
          </a:p>
          <a:p>
            <a:pPr lvl="1"/>
            <a:r>
              <a:rPr lang="en-US" sz="1900" dirty="0"/>
              <a:t>Evaluate in both dense and sparse settings </a:t>
            </a:r>
          </a:p>
          <a:p>
            <a:r>
              <a:rPr lang="en-US" dirty="0">
                <a:solidFill>
                  <a:srgbClr val="FF70DC"/>
                </a:solidFill>
              </a:rPr>
              <a:t>Facilitating SQL Query Composition and Analysis </a:t>
            </a:r>
            <a:r>
              <a:rPr lang="en-US" dirty="0"/>
              <a:t>(Submitted to SIGMOD’19)</a:t>
            </a:r>
          </a:p>
          <a:p>
            <a:pPr lvl="1"/>
            <a:r>
              <a:rPr lang="en-US" sz="1900" dirty="0"/>
              <a:t>Predict SQL query performance insights – prior to execution</a:t>
            </a:r>
          </a:p>
          <a:p>
            <a:pPr lvl="1"/>
            <a:r>
              <a:rPr lang="en-US" sz="1900" dirty="0"/>
              <a:t>Approach relies on exploiting large real-world query workloads</a:t>
            </a:r>
          </a:p>
          <a:p>
            <a:pPr lvl="1"/>
            <a:r>
              <a:rPr lang="en-US" sz="1900" dirty="0"/>
              <a:t>Extensive evaluation to establish baselines and assess feasibility w.r.t. data  properties</a:t>
            </a:r>
          </a:p>
          <a:p>
            <a:r>
              <a:rPr lang="en-US" dirty="0">
                <a:solidFill>
                  <a:srgbClr val="FF70DC"/>
                </a:solidFill>
              </a:rPr>
              <a:t>Facilitating Query Answer Analysis </a:t>
            </a:r>
            <a:r>
              <a:rPr lang="en-US" dirty="0"/>
              <a:t>(EDBT’15)</a:t>
            </a:r>
          </a:p>
          <a:p>
            <a:pPr lvl="1"/>
            <a:r>
              <a:rPr lang="en-US" sz="1900" dirty="0"/>
              <a:t>Address answering aggregate queries in integration contexts and value-level heterogeneity </a:t>
            </a:r>
          </a:p>
          <a:p>
            <a:pPr lvl="1"/>
            <a:r>
              <a:rPr lang="en-US" sz="1900" dirty="0"/>
              <a:t>Propose efficient methods for extracting statistics that convey meaningful information about query answers</a:t>
            </a:r>
          </a:p>
          <a:p>
            <a:pPr lvl="1"/>
            <a:r>
              <a:rPr lang="en-US" sz="1900" dirty="0"/>
              <a:t>Focus on determining useful statistics and efficient computation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1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/>
              <a:t>Future 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r>
              <a:rPr lang="en-US" dirty="0"/>
              <a:t>Facilitating data exploration</a:t>
            </a:r>
          </a:p>
          <a:p>
            <a:pPr lvl="1"/>
            <a:r>
              <a:rPr lang="en-US" dirty="0"/>
              <a:t>Incorporate contextual information</a:t>
            </a:r>
          </a:p>
          <a:p>
            <a:r>
              <a:rPr lang="en-US" dirty="0"/>
              <a:t>Facilitating SQL query composition </a:t>
            </a:r>
          </a:p>
          <a:p>
            <a:pPr lvl="1"/>
            <a:r>
              <a:rPr lang="en-US" dirty="0"/>
              <a:t>Incorporate contextual information and SQL structure for prediction problems </a:t>
            </a:r>
          </a:p>
          <a:p>
            <a:r>
              <a:rPr lang="en-US" dirty="0"/>
              <a:t>Facilitating answer analysis </a:t>
            </a:r>
          </a:p>
          <a:p>
            <a:pPr lvl="1"/>
            <a:r>
              <a:rPr lang="en-US" dirty="0"/>
              <a:t>Model source freshness and quality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42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Selected Related </a:t>
            </a:r>
            <a:r>
              <a:rPr lang="en-US" dirty="0"/>
              <a:t>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sz="2000" dirty="0"/>
              <a:t>Accuracy-focused models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KBV09- </a:t>
            </a:r>
            <a:r>
              <a:rPr lang="en-US" sz="1600" dirty="0" err="1"/>
              <a:t>Koren</a:t>
            </a:r>
            <a:r>
              <a:rPr lang="en-US" sz="1600" dirty="0"/>
              <a:t>, Yehuda, Robert Bell, and Chris </a:t>
            </a:r>
            <a:r>
              <a:rPr lang="en-US" sz="1600" dirty="0" err="1"/>
              <a:t>Volinsky</a:t>
            </a:r>
            <a:r>
              <a:rPr lang="en-US" sz="1600" dirty="0"/>
              <a:t>. "Matrix factorization techniques for recommender systems." </a:t>
            </a:r>
            <a:r>
              <a:rPr lang="en-US" sz="1600" i="1" dirty="0"/>
              <a:t>Computer</a:t>
            </a:r>
            <a:r>
              <a:rPr lang="en-US" sz="1600" dirty="0"/>
              <a:t>42.8 (2009).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Re-ranking frameworks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AK12- </a:t>
            </a:r>
            <a:r>
              <a:rPr lang="en-US" sz="1600" dirty="0" err="1"/>
              <a:t>Adomavicius</a:t>
            </a:r>
            <a:r>
              <a:rPr lang="en-US" sz="1600" dirty="0"/>
              <a:t>, </a:t>
            </a:r>
            <a:r>
              <a:rPr lang="en-US" sz="1600" dirty="0" err="1"/>
              <a:t>Gediminas</a:t>
            </a:r>
            <a:r>
              <a:rPr lang="en-US" sz="1600" dirty="0"/>
              <a:t>, and </a:t>
            </a:r>
            <a:r>
              <a:rPr lang="en-US" sz="1600" dirty="0" err="1"/>
              <a:t>YoungOk</a:t>
            </a:r>
            <a:r>
              <a:rPr lang="en-US" sz="1600" dirty="0"/>
              <a:t> Kwon. "Improving aggregate recommendation diversity using ranking-based techniques." </a:t>
            </a:r>
            <a:r>
              <a:rPr lang="en-US" sz="1600" i="1" dirty="0"/>
              <a:t>IEEE Transactions on Knowledge and Data Engineering</a:t>
            </a:r>
            <a:r>
              <a:rPr lang="en-US" sz="1600" dirty="0"/>
              <a:t> 24.5 (2012): 896-911.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HCH14- Ho, Yu-</a:t>
            </a:r>
            <a:r>
              <a:rPr lang="en-US" sz="1600" dirty="0" err="1"/>
              <a:t>Chieh</a:t>
            </a:r>
            <a:r>
              <a:rPr lang="en-US" sz="1600" dirty="0"/>
              <a:t>, Yi-Ting Chiang, and Jane Yung-Jen Hsu. "Who likes it more?: mining worth-recommending items from long tails by modeling relative preference." </a:t>
            </a:r>
            <a:r>
              <a:rPr lang="en-US" sz="1600" i="1" dirty="0"/>
              <a:t>Proceedings of the 7th ACM international conference on Web search and data mining</a:t>
            </a:r>
            <a:r>
              <a:rPr lang="en-US" sz="1600" dirty="0"/>
              <a:t>. ACM, 2014.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Evaluation of top-N recommendation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CKT10- </a:t>
            </a:r>
            <a:r>
              <a:rPr lang="en-US" sz="1600" dirty="0" err="1"/>
              <a:t>Cremonesi</a:t>
            </a:r>
            <a:r>
              <a:rPr lang="en-US" sz="1600" dirty="0"/>
              <a:t>, Paolo, Yehuda </a:t>
            </a:r>
            <a:r>
              <a:rPr lang="en-US" sz="1600" dirty="0" err="1"/>
              <a:t>Koren</a:t>
            </a:r>
            <a:r>
              <a:rPr lang="en-US" sz="1600" dirty="0"/>
              <a:t>, and Roberto </a:t>
            </a:r>
            <a:r>
              <a:rPr lang="en-US" sz="1600" dirty="0" err="1"/>
              <a:t>Turrin</a:t>
            </a:r>
            <a:r>
              <a:rPr lang="en-US" sz="1600" dirty="0"/>
              <a:t>. "Performance of recommender algorithms on top-n recommendation tasks." </a:t>
            </a:r>
            <a:r>
              <a:rPr lang="en-US" sz="1600" i="1" dirty="0"/>
              <a:t>Proceedings of the fourth ACM conference on Recommender systems</a:t>
            </a:r>
            <a:r>
              <a:rPr lang="en-US" sz="1600" dirty="0"/>
              <a:t>. ACM, 2010.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Ste11- </a:t>
            </a:r>
            <a:r>
              <a:rPr lang="en-US" sz="1600" dirty="0" err="1"/>
              <a:t>Steck</a:t>
            </a:r>
            <a:r>
              <a:rPr lang="en-US" sz="1600" dirty="0"/>
              <a:t>, Harald. "Item popularity and recommendation accuracy." </a:t>
            </a:r>
            <a:r>
              <a:rPr lang="en-US" sz="1600" i="1" dirty="0"/>
              <a:t>Proceedings of the fifth ACM conference on Recommender systems</a:t>
            </a:r>
            <a:r>
              <a:rPr lang="en-US" sz="1600" dirty="0"/>
              <a:t>. ACM, 2011.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Ste13- </a:t>
            </a:r>
            <a:r>
              <a:rPr lang="en-US" sz="1600" dirty="0" err="1"/>
              <a:t>Steck</a:t>
            </a:r>
            <a:r>
              <a:rPr lang="en-US" sz="1600" dirty="0"/>
              <a:t>, Harald. "Evaluation of recommendations: rating-prediction and ranking." </a:t>
            </a:r>
            <a:r>
              <a:rPr lang="en-US" sz="1600" i="1" dirty="0"/>
              <a:t>Proceedings of the 7th ACM conference on Recommender systems</a:t>
            </a:r>
            <a:r>
              <a:rPr lang="en-US" sz="1600" dirty="0"/>
              <a:t>. ACM, 2013.</a:t>
            </a:r>
          </a:p>
          <a:p>
            <a:pPr marL="971550" lvl="1" indent="-514350">
              <a:buFont typeface="+mj-lt"/>
              <a:buAutoNum type="arabicParenR" startAt="5"/>
            </a:pPr>
            <a:endParaRPr lang="en-US" sz="16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584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21F0-4E05-8644-B5D9-6984CDEA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6C211-E0D2-C541-93E6-E8BDAB017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1900" dirty="0"/>
              <a:t>SQL Query Workloads</a:t>
            </a:r>
          </a:p>
          <a:p>
            <a:pPr lvl="1"/>
            <a:r>
              <a:rPr lang="en-CA" sz="1500" dirty="0"/>
              <a:t>[LGMB15] Leis, V., </a:t>
            </a:r>
            <a:r>
              <a:rPr lang="en-CA" sz="1500" dirty="0" err="1"/>
              <a:t>Gubichev</a:t>
            </a:r>
            <a:r>
              <a:rPr lang="en-CA" sz="1500" dirty="0"/>
              <a:t>, A., </a:t>
            </a:r>
            <a:r>
              <a:rPr lang="en-CA" sz="1500" dirty="0" err="1"/>
              <a:t>Mirchev</a:t>
            </a:r>
            <a:r>
              <a:rPr lang="en-CA" sz="1500" dirty="0"/>
              <a:t>, A., </a:t>
            </a:r>
            <a:r>
              <a:rPr lang="en-CA" sz="1500" dirty="0" err="1"/>
              <a:t>Boncz</a:t>
            </a:r>
            <a:r>
              <a:rPr lang="en-CA" sz="1500" dirty="0"/>
              <a:t>, P., Kemper, A., &amp; Neumann, T. (2015). How good are query optimizers, really?. Proceedings of the VLDB Endowment, 9(3), 204-215.</a:t>
            </a:r>
          </a:p>
          <a:p>
            <a:pPr lvl="1"/>
            <a:r>
              <a:rPr lang="en-CA" sz="1500" dirty="0"/>
              <a:t>[LKNC12Li, </a:t>
            </a:r>
            <a:r>
              <a:rPr lang="en-CA" sz="1500" dirty="0" err="1"/>
              <a:t>Jiexing</a:t>
            </a:r>
            <a:r>
              <a:rPr lang="en-CA" sz="1500" dirty="0"/>
              <a:t>, Arnd Christian König, Vivek </a:t>
            </a:r>
            <a:r>
              <a:rPr lang="en-CA" sz="1500" dirty="0" err="1"/>
              <a:t>Narasayya</a:t>
            </a:r>
            <a:r>
              <a:rPr lang="en-CA" sz="1500" dirty="0"/>
              <a:t>, and </a:t>
            </a:r>
            <a:r>
              <a:rPr lang="en-CA" sz="1500" dirty="0" err="1"/>
              <a:t>Surajit</a:t>
            </a:r>
            <a:r>
              <a:rPr lang="en-CA" sz="1500" dirty="0"/>
              <a:t> Chaudhuri. "Robust estimation of resource consumption for </a:t>
            </a:r>
            <a:r>
              <a:rPr lang="en-CA" sz="1500" dirty="0" err="1"/>
              <a:t>sql</a:t>
            </a:r>
            <a:r>
              <a:rPr lang="en-CA" sz="1500" dirty="0"/>
              <a:t> queries using statistical techniques." Proceedings of the VLDB Endowment 5, no. 11 (2012):  </a:t>
            </a:r>
          </a:p>
          <a:p>
            <a:pPr lvl="1"/>
            <a:endParaRPr lang="en-CA" sz="1500" dirty="0"/>
          </a:p>
          <a:p>
            <a:pPr lvl="1"/>
            <a:r>
              <a:rPr lang="en-CA" sz="1500" dirty="0"/>
              <a:t>[BDM19] </a:t>
            </a:r>
            <a:r>
              <a:rPr lang="en-CA" sz="1500" dirty="0" err="1"/>
              <a:t>Bailu</a:t>
            </a:r>
            <a:r>
              <a:rPr lang="en-CA" sz="1500" dirty="0"/>
              <a:t> Ding, </a:t>
            </a:r>
            <a:r>
              <a:rPr lang="en-CA" sz="1500" dirty="0" err="1"/>
              <a:t>Sudipto</a:t>
            </a:r>
            <a:r>
              <a:rPr lang="en-CA" sz="1500" dirty="0"/>
              <a:t> Das, Ryan </a:t>
            </a:r>
            <a:r>
              <a:rPr lang="en-CA" sz="1500" dirty="0" err="1"/>
              <a:t>Marcus,Wentao</a:t>
            </a:r>
            <a:r>
              <a:rPr lang="en-CA" sz="1500" dirty="0"/>
              <a:t> Wu, </a:t>
            </a:r>
            <a:r>
              <a:rPr lang="en-CA" sz="1500" dirty="0" err="1"/>
              <a:t>Surajit</a:t>
            </a:r>
            <a:r>
              <a:rPr lang="en-CA" sz="1500" dirty="0"/>
              <a:t> Chaudhuri, and Vivek </a:t>
            </a:r>
            <a:r>
              <a:rPr lang="en-CA" sz="1500" dirty="0" err="1"/>
              <a:t>Narasayya</a:t>
            </a:r>
            <a:r>
              <a:rPr lang="en-CA" sz="1500" dirty="0"/>
              <a:t>. 2019. AI Meets AI: Leveraging Query Executions to Improve Index Recommendations. In Proceedings of the 2019 ACM SIGMOD International Conference on Management of data. SIGMOD’19. </a:t>
            </a:r>
          </a:p>
          <a:p>
            <a:pPr marL="0" indent="0">
              <a:buNone/>
            </a:pPr>
            <a:endParaRPr lang="en-CA" sz="1900" dirty="0"/>
          </a:p>
          <a:p>
            <a:pPr lvl="1"/>
            <a:r>
              <a:rPr lang="en-CA" sz="1500" dirty="0"/>
              <a:t>[RTS14] M Jordan </a:t>
            </a:r>
            <a:r>
              <a:rPr lang="en-CA" sz="1500" dirty="0" err="1"/>
              <a:t>Raddick</a:t>
            </a:r>
            <a:r>
              <a:rPr lang="en-CA" sz="1500" dirty="0"/>
              <a:t>, Ani R </a:t>
            </a:r>
            <a:r>
              <a:rPr lang="en-CA" sz="1500" dirty="0" err="1"/>
              <a:t>Thakar</a:t>
            </a:r>
            <a:r>
              <a:rPr lang="en-CA" sz="1500" dirty="0"/>
              <a:t>, Alexander S </a:t>
            </a:r>
            <a:r>
              <a:rPr lang="en-CA" sz="1500" dirty="0" err="1"/>
              <a:t>Szalay</a:t>
            </a:r>
            <a:r>
              <a:rPr lang="en-CA" sz="1500" dirty="0"/>
              <a:t>, and Rafael DC Santos. 2014. Ten Years of </a:t>
            </a:r>
            <a:r>
              <a:rPr lang="en-CA" sz="1500" dirty="0" err="1"/>
              <a:t>SkyServer</a:t>
            </a:r>
            <a:r>
              <a:rPr lang="en-CA" sz="1500" dirty="0"/>
              <a:t> I: Tracking Web and SQL e- Science Usage. Computing in Science &amp; Engineering 16, 4 (2014), 22–31. </a:t>
            </a:r>
          </a:p>
          <a:p>
            <a:endParaRPr lang="en-CA" sz="1500" dirty="0"/>
          </a:p>
          <a:p>
            <a:pPr lvl="1"/>
            <a:r>
              <a:rPr lang="en-CA" sz="1500" dirty="0"/>
              <a:t>[JMH16] </a:t>
            </a:r>
            <a:r>
              <a:rPr lang="en-CA" sz="1500" dirty="0" err="1"/>
              <a:t>Shrainik</a:t>
            </a:r>
            <a:r>
              <a:rPr lang="en-CA" sz="1500" dirty="0"/>
              <a:t> Jain, Dominik Moritz, Daniel Halperin, Bill Howe, and Ed </a:t>
            </a:r>
            <a:r>
              <a:rPr lang="en-CA" sz="1500" dirty="0" err="1"/>
              <a:t>Lazowska</a:t>
            </a:r>
            <a:r>
              <a:rPr lang="en-CA" sz="1500" dirty="0"/>
              <a:t>. 2016. </a:t>
            </a:r>
            <a:r>
              <a:rPr lang="en-CA" sz="1500" dirty="0" err="1"/>
              <a:t>Sqlshare</a:t>
            </a:r>
            <a:r>
              <a:rPr lang="en-CA" sz="1500" dirty="0"/>
              <a:t>: Results from a multi-year </a:t>
            </a:r>
            <a:r>
              <a:rPr lang="en-CA" sz="1500" dirty="0" err="1"/>
              <a:t>sql</a:t>
            </a:r>
            <a:r>
              <a:rPr lang="en-CA" sz="1500" dirty="0"/>
              <a:t>-as-a-service experiment. In Proceedings of the 2016 International Conference on Management of Data. ACM, 281–293. </a:t>
            </a:r>
          </a:p>
          <a:p>
            <a:endParaRPr lang="en-CA" sz="1500" dirty="0"/>
          </a:p>
          <a:p>
            <a:endParaRPr lang="en-CA" sz="15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D35CB-6ECC-5941-BE55-AC0938001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030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0" y="3940190"/>
            <a:ext cx="1273320" cy="834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23" y="4290489"/>
            <a:ext cx="1047572" cy="157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83" y="4357532"/>
            <a:ext cx="1162642" cy="6903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89" y="2679084"/>
            <a:ext cx="1125747" cy="112574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966085" y="1735931"/>
            <a:ext cx="0" cy="4530725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34842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Company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8749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End Users</a:t>
            </a:r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40" y="3222884"/>
            <a:ext cx="2199710" cy="18113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15" y="5054536"/>
            <a:ext cx="1164001" cy="1164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75" y="5245572"/>
            <a:ext cx="1075596" cy="933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70" y="2242651"/>
            <a:ext cx="1063397" cy="115069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8749" y="2555534"/>
            <a:ext cx="1415611" cy="10978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404" y="4679510"/>
            <a:ext cx="849668" cy="849668"/>
          </a:xfrm>
          <a:prstGeom prst="rect">
            <a:avLst/>
          </a:prstGeom>
        </p:spPr>
      </p:pic>
      <p:pic>
        <p:nvPicPr>
          <p:cNvPr id="25" name="Picture 16"/>
          <p:cNvPicPr/>
          <p:nvPr/>
        </p:nvPicPr>
        <p:blipFill>
          <a:blip r:embed="rId12"/>
          <a:stretch>
            <a:fillRect/>
          </a:stretch>
        </p:blipFill>
        <p:spPr>
          <a:xfrm>
            <a:off x="3544213" y="5174267"/>
            <a:ext cx="1161682" cy="831727"/>
          </a:xfrm>
          <a:prstGeom prst="rect">
            <a:avLst/>
          </a:prstGeom>
          <a:ln>
            <a:noFill/>
          </a:ln>
        </p:spPr>
      </p:pic>
      <p:sp>
        <p:nvSpPr>
          <p:cNvPr id="24" name="Right Arrow 23"/>
          <p:cNvSpPr/>
          <p:nvPr/>
        </p:nvSpPr>
        <p:spPr>
          <a:xfrm rot="20719616" flipH="1">
            <a:off x="2523210" y="4620079"/>
            <a:ext cx="2866931" cy="46377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 Result Interpretation</a:t>
            </a:r>
          </a:p>
        </p:txBody>
      </p:sp>
      <p:sp>
        <p:nvSpPr>
          <p:cNvPr id="8" name="Bent-Up Arrow 7"/>
          <p:cNvSpPr/>
          <p:nvPr/>
        </p:nvSpPr>
        <p:spPr>
          <a:xfrm>
            <a:off x="6748102" y="3413704"/>
            <a:ext cx="3080672" cy="967711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Restaurant Recommendation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8" y="4623017"/>
            <a:ext cx="849668" cy="849668"/>
          </a:xfrm>
          <a:prstGeom prst="rect">
            <a:avLst/>
          </a:prstGeom>
        </p:spPr>
      </p:pic>
      <p:sp>
        <p:nvSpPr>
          <p:cNvPr id="29" name="Right Arrow 28"/>
          <p:cNvSpPr/>
          <p:nvPr/>
        </p:nvSpPr>
        <p:spPr>
          <a:xfrm rot="583456" flipH="1">
            <a:off x="2746574" y="3470527"/>
            <a:ext cx="2387599" cy="46377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 Query Insights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2754" y="2438864"/>
            <a:ext cx="72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5min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94" y="2491663"/>
            <a:ext cx="2212340" cy="2641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34" y="2843583"/>
            <a:ext cx="2209800" cy="812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14" y="3021078"/>
            <a:ext cx="2199640" cy="1676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250905" y="2813791"/>
            <a:ext cx="73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1min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229193" y="1735931"/>
            <a:ext cx="9473784" cy="4530725"/>
          </a:xfrm>
          <a:prstGeom prst="rect">
            <a:avLst/>
          </a:prstGeom>
          <a:solidFill>
            <a:schemeClr val="bg1">
              <a:alpha val="84000"/>
            </a:schemeClr>
          </a:solidFill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878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DBFE11-AE7F-1B48-9DF6-50C328083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70DC"/>
                </a:solidFill>
              </a:rPr>
              <a:t>Part 1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82E8518-A08D-034D-A3DF-05800988AD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0A60A-1F71-2C4E-86B1-C3ADA487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48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Long-Tail novelty preference model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/>
                          <m:t>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32867" cy="4351338"/>
          </a:xfrm>
        </p:spPr>
        <p:txBody>
          <a:bodyPr>
            <a:normAutofit/>
          </a:bodyPr>
          <a:lstStyle/>
          <a:p>
            <a:r>
              <a:rPr lang="en-US" sz="2400" dirty="0"/>
              <a:t>Activity measure</a:t>
            </a:r>
          </a:p>
          <a:p>
            <a:pPr lvl="1"/>
            <a:r>
              <a:rPr lang="en-US" sz="2000" dirty="0"/>
              <a:t>Number observations in the train set (e.g., number of rated items)</a:t>
            </a:r>
          </a:p>
          <a:p>
            <a:pPr lvl="1"/>
            <a:r>
              <a:rPr lang="en-US" sz="2000" dirty="0"/>
              <a:t>Does not distinguish between long-tail and popular  items</a:t>
            </a:r>
          </a:p>
          <a:p>
            <a:endParaRPr lang="en-US" dirty="0"/>
          </a:p>
          <a:p>
            <a:r>
              <a:rPr lang="en-US" sz="2400" dirty="0"/>
              <a:t>Normalized long-tail measure</a:t>
            </a:r>
          </a:p>
          <a:p>
            <a:pPr lvl="1"/>
            <a:r>
              <a:rPr lang="en-US" sz="2000" dirty="0"/>
              <a:t>Ratio of long-tail items they have rated in train set</a:t>
            </a:r>
          </a:p>
          <a:p>
            <a:pPr lvl="1"/>
            <a:r>
              <a:rPr lang="en-US" sz="2000" dirty="0"/>
              <a:t>Does not consider whether user liked the item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571067" y="1825624"/>
            <a:ext cx="6151241" cy="4530725"/>
          </a:xfrm>
        </p:spPr>
        <p:txBody>
          <a:bodyPr>
            <a:normAutofit/>
          </a:bodyPr>
          <a:lstStyle/>
          <a:p>
            <a:r>
              <a:rPr lang="en-US" sz="2400" dirty="0"/>
              <a:t>TFIDF-Measure</a:t>
            </a:r>
          </a:p>
          <a:p>
            <a:pPr lvl="1"/>
            <a:r>
              <a:rPr lang="en-US" sz="2000" dirty="0"/>
              <a:t>Incorporates rating and popularity of items</a:t>
            </a:r>
          </a:p>
          <a:p>
            <a:pPr lvl="1"/>
            <a:r>
              <a:rPr lang="en-US" sz="2000" dirty="0"/>
              <a:t>Does not consider view of other users</a:t>
            </a:r>
          </a:p>
          <a:p>
            <a:pPr lvl="1"/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Generalized measure</a:t>
            </a:r>
          </a:p>
          <a:p>
            <a:pPr lvl="1"/>
            <a:r>
              <a:rPr lang="en-US" sz="2000" dirty="0"/>
              <a:t>Optimization approach</a:t>
            </a:r>
          </a:p>
          <a:p>
            <a:pPr lvl="1"/>
            <a:r>
              <a:rPr lang="en-US" sz="2000" dirty="0"/>
              <a:t>Incorporates rating information, popularity of items, and view of other users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9804399" y="81491"/>
          <a:ext cx="2525991" cy="191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36834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100" dirty="0">
                <a:solidFill>
                  <a:srgbClr val="FF70DC"/>
                </a:solidFill>
              </a:rPr>
              <a:t>Part 1: </a:t>
            </a:r>
            <a:r>
              <a:rPr lang="en-US" sz="4100" dirty="0"/>
              <a:t>Facilitating</a:t>
            </a:r>
            <a:r>
              <a:rPr lang="en-US" dirty="0"/>
              <a:t> Data Exploration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0" y="3940190"/>
            <a:ext cx="1273320" cy="8346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83" y="4357532"/>
            <a:ext cx="1162642" cy="69031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966085" y="1735931"/>
            <a:ext cx="0" cy="4530725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29193" y="1735931"/>
            <a:ext cx="9473784" cy="4530725"/>
          </a:xfrm>
          <a:prstGeom prst="rect">
            <a:avLst/>
          </a:prstGeom>
          <a:noFill/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98749" y="1983238"/>
            <a:ext cx="21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End Users</a:t>
            </a:r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40" y="3222884"/>
            <a:ext cx="2199710" cy="1811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70" y="2242651"/>
            <a:ext cx="1063397" cy="11506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749" y="2555534"/>
            <a:ext cx="1415611" cy="1097893"/>
          </a:xfrm>
          <a:prstGeom prst="rect">
            <a:avLst/>
          </a:prstGeom>
        </p:spPr>
      </p:pic>
      <p:sp>
        <p:nvSpPr>
          <p:cNvPr id="8" name="Bent-Up Arrow 7"/>
          <p:cNvSpPr/>
          <p:nvPr/>
        </p:nvSpPr>
        <p:spPr>
          <a:xfrm>
            <a:off x="6748102" y="3413704"/>
            <a:ext cx="3080672" cy="967711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Restaurant Recommendation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CCCBD-61A5-464D-B5CA-0C3C2ABAB68B}"/>
              </a:ext>
            </a:extLst>
          </p:cNvPr>
          <p:cNvSpPr txBox="1"/>
          <p:nvPr/>
        </p:nvSpPr>
        <p:spPr>
          <a:xfrm>
            <a:off x="1229192" y="5269598"/>
            <a:ext cx="9473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Zainab Zolaktaf, Reza Babanezhad, and Rachel Pottinger. "A Generic Top-N Recommendation Framework For Trading-off Accuracy, Novelty, and Coverage." </a:t>
            </a:r>
            <a:r>
              <a:rPr lang="en-CA" sz="1200" i="1" dirty="0"/>
              <a:t>2018 IEEE 34th International Conference on Data Engineering (ICDE)</a:t>
            </a:r>
            <a:r>
              <a:rPr lang="en-CA" sz="1200" dirty="0"/>
              <a:t>. IEEE, 2018.</a:t>
            </a:r>
          </a:p>
          <a:p>
            <a:endParaRPr lang="en-CA" sz="1200" dirty="0"/>
          </a:p>
          <a:p>
            <a:r>
              <a:rPr lang="en-CA" sz="1200" dirty="0"/>
              <a:t>Zainab Zolaktaf, Omar </a:t>
            </a:r>
            <a:r>
              <a:rPr lang="en-CA" sz="1200" dirty="0" err="1"/>
              <a:t>AlOmeir</a:t>
            </a:r>
            <a:r>
              <a:rPr lang="en-CA" sz="1200" dirty="0"/>
              <a:t>, and Rachel Pottinger. "Bridging the Gap Between User-centric and Offline Evaluation of Personalized Recommendation Systems." </a:t>
            </a:r>
            <a:r>
              <a:rPr lang="en-CA" sz="1200" i="1" dirty="0"/>
              <a:t>Adjunct Publication of the 26th Conference on User Modeling, Adaptation and Personalization</a:t>
            </a:r>
            <a:r>
              <a:rPr lang="en-CA" sz="1200" dirty="0"/>
              <a:t>. ACM, 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03447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Long-Tail novelty preference models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User Activity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Normalized long-tail measure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TFIDF-Measure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62" y="1825626"/>
            <a:ext cx="1722016" cy="520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072" y="2442476"/>
            <a:ext cx="2488208" cy="980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36" y="4600575"/>
            <a:ext cx="4572835" cy="1128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2" y="2758191"/>
            <a:ext cx="5647104" cy="287336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967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US" dirty="0"/>
              <a:t>Learning Long-Tail novelty preference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Rewriting TFIDF-Measure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charset="0"/>
                      </a:rPr>
                      <m:t>=1</m:t>
                    </m:r>
                  </m:oMath>
                </a14:m>
                <a:r>
                  <a:rPr lang="en-US" dirty="0"/>
                  <a:t> for all items.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3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270" y="3269384"/>
            <a:ext cx="5118200" cy="11287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51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32F4CD-2B25-1545-8A59-71EDE98B9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270" y="2095824"/>
            <a:ext cx="4572835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8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US" dirty="0"/>
              <a:t>Learning Long-Tail novelty preference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18253"/>
                <a:ext cx="10515600" cy="475871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Two assumptions</a:t>
                </a:r>
              </a:p>
              <a:p>
                <a:pPr marL="914400" lvl="1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2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  <m:sup>
                        <m:r>
                          <a:rPr lang="en-US" sz="22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</m:sSubSup>
                    <m:r>
                      <a:rPr lang="en-US" sz="2200" i="1">
                        <a:solidFill>
                          <a:srgbClr val="FF70D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/>
                  <a:t> (generalized long-tail novelty) is a </a:t>
                </a:r>
                <a:r>
                  <a:rPr lang="en-US" sz="2200" dirty="0">
                    <a:solidFill>
                      <a:srgbClr val="FF70DC"/>
                    </a:solidFill>
                  </a:rPr>
                  <a:t>weighted average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𝑢𝑖</m:t>
                        </m:r>
                      </m:sub>
                      <m:sup/>
                    </m:sSubSup>
                  </m:oMath>
                </a14:m>
                <a:endParaRPr lang="en-US" sz="2200" dirty="0"/>
              </a:p>
              <a:p>
                <a:pPr marL="914400" lvl="1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2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  <m:r>
                      <a:rPr lang="en-US" sz="2200" i="1">
                        <a:solidFill>
                          <a:srgbClr val="FF70D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/>
                  <a:t>(item importance weight) depends on users of item </a:t>
                </a:r>
                <a:r>
                  <a:rPr lang="en-US" sz="2200" dirty="0" err="1"/>
                  <a:t>i</a:t>
                </a:r>
                <a:endParaRPr lang="en-US" sz="2200" dirty="0"/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  <m:r>
                      <a:rPr lang="en-US" sz="1800" i="1">
                        <a:solidFill>
                          <a:srgbClr val="FF70D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is large when users preference for the item deviates from their generalized preference, i.e.,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  <m:r>
                      <a:rPr lang="en-US" sz="1800" i="1">
                        <a:solidFill>
                          <a:srgbClr val="FF70D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 is large when                                            is large</a:t>
                </a:r>
                <a:endParaRPr lang="en-US" sz="2400" dirty="0"/>
              </a:p>
              <a:p>
                <a:pPr lvl="2"/>
                <a:endParaRPr lang="en-US" sz="2400" dirty="0"/>
              </a:p>
              <a:p>
                <a:r>
                  <a:rPr lang="en-US" sz="2400" dirty="0"/>
                  <a:t>Define item mediocrity coefficient as</a:t>
                </a:r>
                <a:endParaRPr lang="en-US" sz="2200" dirty="0"/>
              </a:p>
              <a:p>
                <a:r>
                  <a:rPr lang="en-US" sz="2400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is large, 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to be small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18253"/>
                <a:ext cx="10515600" cy="4758710"/>
              </a:xfrm>
              <a:blipFill>
                <a:blip r:embed="rId3"/>
                <a:stretch>
                  <a:fillRect l="-724" t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45" y="4833399"/>
            <a:ext cx="7016647" cy="85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38" y="5749241"/>
            <a:ext cx="5707171" cy="78967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52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A282CB8-4397-8847-BB39-F92CCC0DD407}"/>
                  </a:ext>
                </a:extLst>
              </p:cNvPr>
              <p:cNvSpPr/>
              <p:nvPr/>
            </p:nvSpPr>
            <p:spPr>
              <a:xfrm>
                <a:off x="8243736" y="5696814"/>
                <a:ext cx="3852013" cy="1345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70DC"/>
                    </a:solidFill>
                  </a:rPr>
                  <a:t>Incorporates rating information, popularity of items (via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𝑢𝑖</m:t>
                        </m:r>
                      </m:sub>
                      <m:sup/>
                    </m:sSubSup>
                  </m:oMath>
                </a14:m>
                <a:r>
                  <a:rPr lang="en-US" dirty="0">
                    <a:solidFill>
                      <a:srgbClr val="FF70DC"/>
                    </a:solidFill>
                  </a:rPr>
                  <a:t>) , and view of other users (via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  <m:r>
                      <a:rPr lang="en-US" sz="2000" b="0" i="1" smtClean="0">
                        <a:solidFill>
                          <a:srgbClr val="FF70D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endParaRPr lang="en-US" sz="2000" dirty="0">
                  <a:solidFill>
                    <a:srgbClr val="FF70DC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A282CB8-4397-8847-BB39-F92CCC0DD4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736" y="5696814"/>
                <a:ext cx="3852013" cy="1345305"/>
              </a:xfrm>
              <a:prstGeom prst="rect">
                <a:avLst/>
              </a:prstGeom>
              <a:blipFill>
                <a:blip r:embed="rId6"/>
                <a:stretch>
                  <a:fillRect l="-987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02B4CD5-3196-9C4E-AEA6-F20B38B270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63" b="12273"/>
          <a:stretch/>
        </p:blipFill>
        <p:spPr>
          <a:xfrm>
            <a:off x="3788533" y="2935635"/>
            <a:ext cx="2030544" cy="365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B96DCB-AC32-E54E-BB29-47C902A03C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488" y="3623315"/>
            <a:ext cx="4431556" cy="53750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AD82C0-6951-B14B-BBE7-DC0A5DB5F37C}"/>
              </a:ext>
            </a:extLst>
          </p:cNvPr>
          <p:cNvSpPr/>
          <p:nvPr/>
        </p:nvSpPr>
        <p:spPr>
          <a:xfrm>
            <a:off x="620775" y="5897325"/>
            <a:ext cx="1666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Solve iteratively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9C2D1C-02FB-984D-84C7-283A45FC4C89}"/>
              </a:ext>
            </a:extLst>
          </p:cNvPr>
          <p:cNvSpPr/>
          <p:nvPr/>
        </p:nvSpPr>
        <p:spPr>
          <a:xfrm>
            <a:off x="8716230" y="4864279"/>
            <a:ext cx="1350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Total item mediocrity </a:t>
            </a:r>
          </a:p>
        </p:txBody>
      </p:sp>
    </p:spTree>
    <p:extLst>
      <p:ext uri="{BB962C8B-B14F-4D97-AF65-F5344CB8AC3E}">
        <p14:creationId xmlns:p14="http://schemas.microsoft.com/office/powerpoint/2010/main" val="16261403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GANC: Accuracy Recommender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Focuses on making accurate suggestions</a:t>
            </a:r>
          </a:p>
          <a:p>
            <a:r>
              <a:rPr lang="en-US" dirty="0"/>
              <a:t>Used existing models from literature</a:t>
            </a:r>
          </a:p>
          <a:p>
            <a:pPr lvl="1"/>
            <a:r>
              <a:rPr lang="en-US" dirty="0"/>
              <a:t>Regularized SVD [</a:t>
            </a:r>
            <a:r>
              <a:rPr lang="hu-HU" dirty="0"/>
              <a:t>KBV09</a:t>
            </a:r>
            <a:r>
              <a:rPr lang="en-US" dirty="0"/>
              <a:t>]</a:t>
            </a:r>
          </a:p>
          <a:p>
            <a:pPr lvl="2"/>
            <a:r>
              <a:rPr lang="en-US" dirty="0"/>
              <a:t>Rating prediction model</a:t>
            </a:r>
          </a:p>
          <a:p>
            <a:pPr lvl="1"/>
            <a:r>
              <a:rPr lang="en-US" dirty="0" err="1"/>
              <a:t>PureSVD</a:t>
            </a:r>
            <a:r>
              <a:rPr lang="en-US" dirty="0"/>
              <a:t> [CKT10]</a:t>
            </a:r>
          </a:p>
          <a:p>
            <a:pPr lvl="2"/>
            <a:r>
              <a:rPr lang="en-US" dirty="0"/>
              <a:t>Top-N recommendation algorithm</a:t>
            </a:r>
          </a:p>
          <a:p>
            <a:pPr lvl="1"/>
            <a:r>
              <a:rPr lang="en-US" dirty="0"/>
              <a:t>Most Popular [CKT10]</a:t>
            </a:r>
          </a:p>
          <a:p>
            <a:pPr lvl="2"/>
            <a:r>
              <a:rPr lang="en-US" dirty="0"/>
              <a:t>Suggests accurate, yet trivial top-N sets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9804399" y="81491"/>
          <a:ext cx="2525991" cy="191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97531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GANC: Coverage Recommender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Focus on increasing coverage</a:t>
            </a:r>
          </a:p>
          <a:p>
            <a:pPr lvl="1"/>
            <a:r>
              <a:rPr lang="en-US" dirty="0"/>
              <a:t>Random </a:t>
            </a:r>
          </a:p>
          <a:p>
            <a:pPr lvl="1"/>
            <a:r>
              <a:rPr lang="en-US" dirty="0"/>
              <a:t>Static</a:t>
            </a:r>
          </a:p>
          <a:p>
            <a:pPr lvl="2"/>
            <a:r>
              <a:rPr lang="en-US" dirty="0"/>
              <a:t>Consider how many times the item was rated in the past</a:t>
            </a:r>
          </a:p>
          <a:p>
            <a:pPr lvl="3"/>
            <a:r>
              <a:rPr lang="en-US" dirty="0"/>
              <a:t>Gain of recommending an item is proportionate to the inverse of its frequency in train set </a:t>
            </a:r>
          </a:p>
          <a:p>
            <a:pPr lvl="2"/>
            <a:r>
              <a:rPr lang="en-US" dirty="0"/>
              <a:t>GANC with Static coverage results in a modular set function optimization problem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Dynamic</a:t>
            </a:r>
          </a:p>
          <a:p>
            <a:pPr lvl="2"/>
            <a:r>
              <a:rPr lang="en-US" dirty="0"/>
              <a:t>Consider how many times item has been recommended so far</a:t>
            </a:r>
          </a:p>
          <a:p>
            <a:pPr lvl="3"/>
            <a:r>
              <a:rPr lang="en-US" dirty="0"/>
              <a:t>Gain of recommending an item is proportionate to the inverse of item recommendation frequency</a:t>
            </a:r>
          </a:p>
          <a:p>
            <a:pPr lvl="2"/>
            <a:r>
              <a:rPr lang="en-US" dirty="0"/>
              <a:t>GANC with Dynamic coverage is submodular across users </a:t>
            </a:r>
          </a:p>
          <a:p>
            <a:pPr lvl="3"/>
            <a:r>
              <a:rPr lang="en-US" dirty="0">
                <a:solidFill>
                  <a:srgbClr val="00B0F0"/>
                </a:solidFill>
              </a:rPr>
              <a:t>Submodular function maximization </a:t>
            </a:r>
            <a:r>
              <a:rPr lang="en-US" dirty="0" err="1">
                <a:solidFill>
                  <a:srgbClr val="00B0F0"/>
                </a:solidFill>
              </a:rPr>
              <a:t>s.t</a:t>
            </a:r>
            <a:r>
              <a:rPr lang="en-US" dirty="0">
                <a:solidFill>
                  <a:srgbClr val="00B0F0"/>
                </a:solidFill>
              </a:rPr>
              <a:t> a partition </a:t>
            </a:r>
            <a:r>
              <a:rPr lang="en-US" dirty="0" err="1">
                <a:solidFill>
                  <a:srgbClr val="00B0F0"/>
                </a:solidFill>
              </a:rPr>
              <a:t>matroid</a:t>
            </a:r>
            <a:r>
              <a:rPr lang="en-US" dirty="0">
                <a:solidFill>
                  <a:srgbClr val="00B0F0"/>
                </a:solidFill>
              </a:rPr>
              <a:t> constraint</a:t>
            </a:r>
          </a:p>
          <a:p>
            <a:pPr lvl="3"/>
            <a:r>
              <a:rPr lang="en-US" dirty="0">
                <a:solidFill>
                  <a:srgbClr val="00B0F0"/>
                </a:solidFill>
              </a:rPr>
              <a:t>Locally greedy is not scalable!</a:t>
            </a:r>
          </a:p>
          <a:p>
            <a:pPr lvl="3"/>
            <a:r>
              <a:rPr lang="en-US" dirty="0">
                <a:solidFill>
                  <a:srgbClr val="00B0F0"/>
                </a:solidFill>
              </a:rPr>
              <a:t>Designed a sampling-based locally greedy using the long-tail novelty preference.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54</a:t>
            </a:fld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9804399" y="81491"/>
          <a:ext cx="2525991" cy="191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91511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791" y="1820953"/>
            <a:ext cx="10515600" cy="4351338"/>
          </a:xfrm>
        </p:spPr>
        <p:txBody>
          <a:bodyPr/>
          <a:lstStyle/>
          <a:p>
            <a:r>
              <a:rPr lang="en-US" sz="2400" dirty="0"/>
              <a:t>Dynamic coverage leads to scalability problem</a:t>
            </a:r>
          </a:p>
          <a:p>
            <a:r>
              <a:rPr lang="en-US" sz="2400" dirty="0"/>
              <a:t>Make parallel for the purpose of scalability</a:t>
            </a:r>
          </a:p>
          <a:p>
            <a:pPr lvl="1"/>
            <a:r>
              <a:rPr lang="en-US" sz="2000" dirty="0"/>
              <a:t>Design a sampling-based locally greedy algorithm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GANC with Dynamic Coverage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55</a:t>
            </a:fld>
            <a:endParaRPr lang="en-US" dirty="0"/>
          </a:p>
        </p:txBody>
      </p:sp>
      <p:pic>
        <p:nvPicPr>
          <p:cNvPr id="432" name="Picture 4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90" y="3691466"/>
            <a:ext cx="1777169" cy="1439668"/>
          </a:xfrm>
          <a:prstGeom prst="rect">
            <a:avLst/>
          </a:prstGeom>
        </p:spPr>
      </p:pic>
      <p:sp>
        <p:nvSpPr>
          <p:cNvPr id="433" name="Cloud 432"/>
          <p:cNvSpPr/>
          <p:nvPr/>
        </p:nvSpPr>
        <p:spPr>
          <a:xfrm>
            <a:off x="1600476" y="5417212"/>
            <a:ext cx="1319251" cy="1251323"/>
          </a:xfrm>
          <a:prstGeom prst="cloud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Smiley Face 433"/>
          <p:cNvSpPr/>
          <p:nvPr/>
        </p:nvSpPr>
        <p:spPr>
          <a:xfrm>
            <a:off x="1825815" y="6219664"/>
            <a:ext cx="128065" cy="121405"/>
          </a:xfrm>
          <a:prstGeom prst="smileyFac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Smiley Face 434"/>
          <p:cNvSpPr/>
          <p:nvPr/>
        </p:nvSpPr>
        <p:spPr>
          <a:xfrm>
            <a:off x="1889847" y="5808364"/>
            <a:ext cx="128065" cy="121405"/>
          </a:xfrm>
          <a:prstGeom prst="smileyFac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Smiley Face 435"/>
          <p:cNvSpPr/>
          <p:nvPr/>
        </p:nvSpPr>
        <p:spPr>
          <a:xfrm>
            <a:off x="2008298" y="6042873"/>
            <a:ext cx="128065" cy="121405"/>
          </a:xfrm>
          <a:prstGeom prst="smileyFac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Smiley Face 436"/>
          <p:cNvSpPr/>
          <p:nvPr/>
        </p:nvSpPr>
        <p:spPr>
          <a:xfrm>
            <a:off x="2055713" y="5674015"/>
            <a:ext cx="128065" cy="121405"/>
          </a:xfrm>
          <a:prstGeom prst="smileyFac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Smiley Face 437"/>
          <p:cNvSpPr/>
          <p:nvPr/>
        </p:nvSpPr>
        <p:spPr>
          <a:xfrm>
            <a:off x="2078501" y="6219664"/>
            <a:ext cx="128065" cy="121405"/>
          </a:xfrm>
          <a:prstGeom prst="smileyFac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Smiley Face 438"/>
          <p:cNvSpPr/>
          <p:nvPr/>
        </p:nvSpPr>
        <p:spPr>
          <a:xfrm>
            <a:off x="2475582" y="6047470"/>
            <a:ext cx="128065" cy="121405"/>
          </a:xfrm>
          <a:prstGeom prst="smileyFac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Smiley Face 439"/>
          <p:cNvSpPr/>
          <p:nvPr/>
        </p:nvSpPr>
        <p:spPr>
          <a:xfrm>
            <a:off x="2091881" y="5866081"/>
            <a:ext cx="128065" cy="121405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Smiley Face 440"/>
          <p:cNvSpPr/>
          <p:nvPr/>
        </p:nvSpPr>
        <p:spPr>
          <a:xfrm>
            <a:off x="2257778" y="5548353"/>
            <a:ext cx="128065" cy="121405"/>
          </a:xfrm>
          <a:prstGeom prst="smileyFace">
            <a:avLst/>
          </a:prstGeom>
          <a:solidFill>
            <a:srgbClr val="7030A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Smiley Face 441"/>
          <p:cNvSpPr/>
          <p:nvPr/>
        </p:nvSpPr>
        <p:spPr>
          <a:xfrm>
            <a:off x="2475581" y="6245004"/>
            <a:ext cx="128065" cy="121405"/>
          </a:xfrm>
          <a:prstGeom prst="smileyFace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Smiley Face 442"/>
          <p:cNvSpPr/>
          <p:nvPr/>
        </p:nvSpPr>
        <p:spPr>
          <a:xfrm>
            <a:off x="2644988" y="5922939"/>
            <a:ext cx="128065" cy="121405"/>
          </a:xfrm>
          <a:prstGeom prst="smileyFac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Smiley Face 443"/>
          <p:cNvSpPr/>
          <p:nvPr/>
        </p:nvSpPr>
        <p:spPr>
          <a:xfrm>
            <a:off x="2263512" y="5745380"/>
            <a:ext cx="128065" cy="121405"/>
          </a:xfrm>
          <a:prstGeom prst="smileyFace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Smiley Face 444"/>
          <p:cNvSpPr/>
          <p:nvPr/>
        </p:nvSpPr>
        <p:spPr>
          <a:xfrm>
            <a:off x="2260100" y="6172617"/>
            <a:ext cx="128065" cy="121405"/>
          </a:xfrm>
          <a:prstGeom prst="smileyFace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Smiley Face 445"/>
          <p:cNvSpPr/>
          <p:nvPr/>
        </p:nvSpPr>
        <p:spPr>
          <a:xfrm>
            <a:off x="2478459" y="5850105"/>
            <a:ext cx="128065" cy="121405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Smiley Face 446"/>
          <p:cNvSpPr/>
          <p:nvPr/>
        </p:nvSpPr>
        <p:spPr>
          <a:xfrm>
            <a:off x="2263512" y="6015574"/>
            <a:ext cx="128065" cy="121405"/>
          </a:xfrm>
          <a:prstGeom prst="smileyFac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Smiley Face 447"/>
          <p:cNvSpPr/>
          <p:nvPr/>
        </p:nvSpPr>
        <p:spPr>
          <a:xfrm>
            <a:off x="2554707" y="5617498"/>
            <a:ext cx="128065" cy="121405"/>
          </a:xfrm>
          <a:prstGeom prst="smileyFac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Smiley Face 448"/>
          <p:cNvSpPr/>
          <p:nvPr/>
        </p:nvSpPr>
        <p:spPr>
          <a:xfrm>
            <a:off x="1822032" y="5993456"/>
            <a:ext cx="128065" cy="121405"/>
          </a:xfrm>
          <a:prstGeom prst="smileyF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Smiley Face 449"/>
          <p:cNvSpPr/>
          <p:nvPr/>
        </p:nvSpPr>
        <p:spPr>
          <a:xfrm>
            <a:off x="1700050" y="5909096"/>
            <a:ext cx="128065" cy="121405"/>
          </a:xfrm>
          <a:prstGeom prst="smileyFac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Smiley Face 450"/>
          <p:cNvSpPr/>
          <p:nvPr/>
        </p:nvSpPr>
        <p:spPr>
          <a:xfrm>
            <a:off x="2334180" y="5874128"/>
            <a:ext cx="128065" cy="121405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Smiley Face 451"/>
          <p:cNvSpPr/>
          <p:nvPr/>
        </p:nvSpPr>
        <p:spPr>
          <a:xfrm>
            <a:off x="2165162" y="6387105"/>
            <a:ext cx="128065" cy="121405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Smiley Face 452"/>
          <p:cNvSpPr/>
          <p:nvPr/>
        </p:nvSpPr>
        <p:spPr>
          <a:xfrm>
            <a:off x="1843857" y="6383397"/>
            <a:ext cx="128065" cy="121405"/>
          </a:xfrm>
          <a:prstGeom prst="smileyFac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Right Arrow 463"/>
          <p:cNvSpPr/>
          <p:nvPr/>
        </p:nvSpPr>
        <p:spPr>
          <a:xfrm rot="16200000">
            <a:off x="1945416" y="5090538"/>
            <a:ext cx="462887" cy="22055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Chart 30"/>
          <p:cNvGraphicFramePr>
            <a:graphicFrameLocks/>
          </p:cNvGraphicFramePr>
          <p:nvPr/>
        </p:nvGraphicFramePr>
        <p:xfrm>
          <a:off x="9804399" y="81491"/>
          <a:ext cx="2525991" cy="191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424626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791" y="1820953"/>
            <a:ext cx="10515600" cy="4351338"/>
          </a:xfrm>
        </p:spPr>
        <p:txBody>
          <a:bodyPr/>
          <a:lstStyle/>
          <a:p>
            <a:r>
              <a:rPr lang="en-US" sz="2400" dirty="0"/>
              <a:t>Dynamic coverage leads to scalability problem</a:t>
            </a:r>
          </a:p>
          <a:p>
            <a:r>
              <a:rPr lang="en-US" sz="2400" dirty="0"/>
              <a:t>Make parallel for the purpose of scalability</a:t>
            </a:r>
          </a:p>
          <a:p>
            <a:pPr lvl="1"/>
            <a:r>
              <a:rPr lang="en-US" sz="2000" dirty="0"/>
              <a:t>Design a sampling-based locally greedy algorithm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GANC with Dynamic Coverage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56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1" name="Rectangle 430"/>
              <p:cNvSpPr/>
              <p:nvPr/>
            </p:nvSpPr>
            <p:spPr>
              <a:xfrm>
                <a:off x="5141454" y="3489654"/>
                <a:ext cx="3195375" cy="100763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Sort users in sample  in </a:t>
                </a:r>
                <a:r>
                  <a:rPr lang="en-US" sz="2000" b="1" dirty="0">
                    <a:ln w="0"/>
                    <a:solidFill>
                      <a:srgbClr val="00B0F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increasing</a:t>
                </a:r>
                <a:r>
                  <a:rPr 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n w="0"/>
                            <a:solidFill>
                              <a:srgbClr val="00B0F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n w="0"/>
                            <a:solidFill>
                              <a:srgbClr val="00B0F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charset="0"/>
                          </a:rPr>
                          <m:t>𝜽</m:t>
                        </m:r>
                      </m:e>
                      <m:sub>
                        <m:r>
                          <a:rPr lang="en-US" sz="2000" b="1" i="1" smtClean="0">
                            <a:ln w="0"/>
                            <a:solidFill>
                              <a:srgbClr val="00B0F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charset="0"/>
                          </a:rPr>
                          <m:t>𝒖</m:t>
                        </m:r>
                      </m:sub>
                    </m:sSub>
                  </m:oMath>
                </a14:m>
                <a:endParaRPr 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31" name="Rectangle 4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454" y="3489654"/>
                <a:ext cx="3195375" cy="1007639"/>
              </a:xfrm>
              <a:prstGeom prst="rect">
                <a:avLst/>
              </a:prstGeom>
              <a:blipFill rotWithShape="0">
                <a:blip r:embed="rId4"/>
                <a:stretch>
                  <a:fillRect l="-1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2" name="Picture 4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90" y="3691466"/>
            <a:ext cx="1777169" cy="1439668"/>
          </a:xfrm>
          <a:prstGeom prst="rect">
            <a:avLst/>
          </a:prstGeom>
        </p:spPr>
      </p:pic>
      <p:sp>
        <p:nvSpPr>
          <p:cNvPr id="433" name="Cloud 432"/>
          <p:cNvSpPr/>
          <p:nvPr/>
        </p:nvSpPr>
        <p:spPr>
          <a:xfrm>
            <a:off x="1600476" y="5417212"/>
            <a:ext cx="1319251" cy="1251323"/>
          </a:xfrm>
          <a:prstGeom prst="cloud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Smiley Face 433"/>
          <p:cNvSpPr/>
          <p:nvPr/>
        </p:nvSpPr>
        <p:spPr>
          <a:xfrm>
            <a:off x="1825815" y="6219664"/>
            <a:ext cx="128065" cy="121405"/>
          </a:xfrm>
          <a:prstGeom prst="smileyFac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Smiley Face 434"/>
          <p:cNvSpPr/>
          <p:nvPr/>
        </p:nvSpPr>
        <p:spPr>
          <a:xfrm>
            <a:off x="1889847" y="5808364"/>
            <a:ext cx="128065" cy="121405"/>
          </a:xfrm>
          <a:prstGeom prst="smileyFac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Smiley Face 435"/>
          <p:cNvSpPr/>
          <p:nvPr/>
        </p:nvSpPr>
        <p:spPr>
          <a:xfrm>
            <a:off x="2008298" y="6042873"/>
            <a:ext cx="128065" cy="121405"/>
          </a:xfrm>
          <a:prstGeom prst="smileyFac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Smiley Face 436"/>
          <p:cNvSpPr/>
          <p:nvPr/>
        </p:nvSpPr>
        <p:spPr>
          <a:xfrm>
            <a:off x="2055713" y="5674015"/>
            <a:ext cx="128065" cy="121405"/>
          </a:xfrm>
          <a:prstGeom prst="smileyFac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Smiley Face 437"/>
          <p:cNvSpPr/>
          <p:nvPr/>
        </p:nvSpPr>
        <p:spPr>
          <a:xfrm>
            <a:off x="2078501" y="6219664"/>
            <a:ext cx="128065" cy="121405"/>
          </a:xfrm>
          <a:prstGeom prst="smileyFac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Smiley Face 438"/>
          <p:cNvSpPr/>
          <p:nvPr/>
        </p:nvSpPr>
        <p:spPr>
          <a:xfrm>
            <a:off x="2475582" y="6047470"/>
            <a:ext cx="128065" cy="121405"/>
          </a:xfrm>
          <a:prstGeom prst="smileyFac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Smiley Face 439"/>
          <p:cNvSpPr/>
          <p:nvPr/>
        </p:nvSpPr>
        <p:spPr>
          <a:xfrm>
            <a:off x="2091881" y="5866081"/>
            <a:ext cx="128065" cy="121405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Smiley Face 440"/>
          <p:cNvSpPr/>
          <p:nvPr/>
        </p:nvSpPr>
        <p:spPr>
          <a:xfrm>
            <a:off x="2257778" y="5548353"/>
            <a:ext cx="128065" cy="121405"/>
          </a:xfrm>
          <a:prstGeom prst="smileyFace">
            <a:avLst/>
          </a:prstGeom>
          <a:solidFill>
            <a:srgbClr val="7030A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Smiley Face 441"/>
          <p:cNvSpPr/>
          <p:nvPr/>
        </p:nvSpPr>
        <p:spPr>
          <a:xfrm>
            <a:off x="2475581" y="6245004"/>
            <a:ext cx="128065" cy="121405"/>
          </a:xfrm>
          <a:prstGeom prst="smileyFace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Smiley Face 442"/>
          <p:cNvSpPr/>
          <p:nvPr/>
        </p:nvSpPr>
        <p:spPr>
          <a:xfrm>
            <a:off x="2644988" y="5922939"/>
            <a:ext cx="128065" cy="121405"/>
          </a:xfrm>
          <a:prstGeom prst="smileyFac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Smiley Face 443"/>
          <p:cNvSpPr/>
          <p:nvPr/>
        </p:nvSpPr>
        <p:spPr>
          <a:xfrm>
            <a:off x="2263512" y="5745380"/>
            <a:ext cx="128065" cy="121405"/>
          </a:xfrm>
          <a:prstGeom prst="smileyFace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Smiley Face 444"/>
          <p:cNvSpPr/>
          <p:nvPr/>
        </p:nvSpPr>
        <p:spPr>
          <a:xfrm>
            <a:off x="2260100" y="6172617"/>
            <a:ext cx="128065" cy="121405"/>
          </a:xfrm>
          <a:prstGeom prst="smileyFace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Smiley Face 445"/>
          <p:cNvSpPr/>
          <p:nvPr/>
        </p:nvSpPr>
        <p:spPr>
          <a:xfrm>
            <a:off x="2478459" y="5850105"/>
            <a:ext cx="128065" cy="121405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Smiley Face 446"/>
          <p:cNvSpPr/>
          <p:nvPr/>
        </p:nvSpPr>
        <p:spPr>
          <a:xfrm>
            <a:off x="2263512" y="6015574"/>
            <a:ext cx="128065" cy="121405"/>
          </a:xfrm>
          <a:prstGeom prst="smileyFac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Smiley Face 447"/>
          <p:cNvSpPr/>
          <p:nvPr/>
        </p:nvSpPr>
        <p:spPr>
          <a:xfrm>
            <a:off x="2554707" y="5617498"/>
            <a:ext cx="128065" cy="121405"/>
          </a:xfrm>
          <a:prstGeom prst="smileyFac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Smiley Face 448"/>
          <p:cNvSpPr/>
          <p:nvPr/>
        </p:nvSpPr>
        <p:spPr>
          <a:xfrm>
            <a:off x="1822032" y="5993456"/>
            <a:ext cx="128065" cy="121405"/>
          </a:xfrm>
          <a:prstGeom prst="smileyF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Smiley Face 449"/>
          <p:cNvSpPr/>
          <p:nvPr/>
        </p:nvSpPr>
        <p:spPr>
          <a:xfrm>
            <a:off x="1700050" y="5909096"/>
            <a:ext cx="128065" cy="121405"/>
          </a:xfrm>
          <a:prstGeom prst="smileyFac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Smiley Face 450"/>
          <p:cNvSpPr/>
          <p:nvPr/>
        </p:nvSpPr>
        <p:spPr>
          <a:xfrm>
            <a:off x="2334180" y="5874128"/>
            <a:ext cx="128065" cy="121405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Smiley Face 451"/>
          <p:cNvSpPr/>
          <p:nvPr/>
        </p:nvSpPr>
        <p:spPr>
          <a:xfrm>
            <a:off x="2165162" y="6387105"/>
            <a:ext cx="128065" cy="121405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Smiley Face 452"/>
          <p:cNvSpPr/>
          <p:nvPr/>
        </p:nvSpPr>
        <p:spPr>
          <a:xfrm>
            <a:off x="1843857" y="6383397"/>
            <a:ext cx="128065" cy="121405"/>
          </a:xfrm>
          <a:prstGeom prst="smileyFac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Cloud 453"/>
          <p:cNvSpPr/>
          <p:nvPr/>
        </p:nvSpPr>
        <p:spPr>
          <a:xfrm>
            <a:off x="3640324" y="3994143"/>
            <a:ext cx="964415" cy="920661"/>
          </a:xfrm>
          <a:prstGeom prst="cloud">
            <a:avLst/>
          </a:prstGeom>
          <a:solidFill>
            <a:srgbClr val="FFC0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5" name="Group 454"/>
          <p:cNvGrpSpPr/>
          <p:nvPr/>
        </p:nvGrpSpPr>
        <p:grpSpPr>
          <a:xfrm>
            <a:off x="6967830" y="4032711"/>
            <a:ext cx="1316923" cy="218977"/>
            <a:chOff x="7320191" y="3884732"/>
            <a:chExt cx="1444371" cy="245787"/>
          </a:xfrm>
        </p:grpSpPr>
        <p:sp>
          <p:nvSpPr>
            <p:cNvPr id="497" name="Smiley Face 496"/>
            <p:cNvSpPr/>
            <p:nvPr/>
          </p:nvSpPr>
          <p:spPr>
            <a:xfrm>
              <a:off x="7619417" y="3884732"/>
              <a:ext cx="247465" cy="245787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Smiley Face 497"/>
            <p:cNvSpPr/>
            <p:nvPr/>
          </p:nvSpPr>
          <p:spPr>
            <a:xfrm>
              <a:off x="7918643" y="3884732"/>
              <a:ext cx="247465" cy="245787"/>
            </a:xfrm>
            <a:prstGeom prst="smileyFace">
              <a:avLst/>
            </a:prstGeom>
            <a:solidFill>
              <a:srgbClr val="7030A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Smiley Face 498"/>
            <p:cNvSpPr/>
            <p:nvPr/>
          </p:nvSpPr>
          <p:spPr>
            <a:xfrm>
              <a:off x="7320191" y="3884732"/>
              <a:ext cx="247465" cy="245787"/>
            </a:xfrm>
            <a:prstGeom prst="smileyFace">
              <a:avLst/>
            </a:prstGeom>
            <a:solidFill>
              <a:srgbClr val="00B05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Smiley Face 499"/>
            <p:cNvSpPr/>
            <p:nvPr/>
          </p:nvSpPr>
          <p:spPr>
            <a:xfrm>
              <a:off x="8217870" y="3884732"/>
              <a:ext cx="247465" cy="245787"/>
            </a:xfrm>
            <a:prstGeom prst="smileyFac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Smiley Face 500"/>
            <p:cNvSpPr/>
            <p:nvPr/>
          </p:nvSpPr>
          <p:spPr>
            <a:xfrm>
              <a:off x="8517097" y="3884732"/>
              <a:ext cx="247465" cy="245787"/>
            </a:xfrm>
            <a:prstGeom prst="smileyFac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6" name="Rectangle 455"/>
              <p:cNvSpPr/>
              <p:nvPr/>
            </p:nvSpPr>
            <p:spPr>
              <a:xfrm>
                <a:off x="8612865" y="3489654"/>
                <a:ext cx="3377618" cy="142515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Sequentially, for each of these users, find top-N items and configure required function parameter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for Dynamic</a:t>
                </a:r>
              </a:p>
              <a:p>
                <a:pPr marL="800100" lvl="1" indent="-342900">
                  <a:buFont typeface="+mj-lt"/>
                  <a:buAutoNum type="arabicPeriod"/>
                </a:pPr>
                <a:endPara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56" name="Rectangle 4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2865" y="3489654"/>
                <a:ext cx="3377618" cy="1425150"/>
              </a:xfrm>
              <a:prstGeom prst="rect">
                <a:avLst/>
              </a:prstGeom>
              <a:blipFill rotWithShape="0">
                <a:blip r:embed="rId6"/>
                <a:stretch>
                  <a:fillRect l="-1978" r="-1619" b="-6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8" name="Right Arrow 457"/>
          <p:cNvSpPr/>
          <p:nvPr/>
        </p:nvSpPr>
        <p:spPr>
          <a:xfrm rot="19127184">
            <a:off x="2715717" y="5123733"/>
            <a:ext cx="1214467" cy="23378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Curved Down Arrow 459"/>
          <p:cNvSpPr/>
          <p:nvPr/>
        </p:nvSpPr>
        <p:spPr>
          <a:xfrm rot="20066109">
            <a:off x="3959728" y="3345533"/>
            <a:ext cx="1264236" cy="452683"/>
          </a:xfrm>
          <a:prstGeom prst="curved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1" name="Curved Down Arrow 460"/>
          <p:cNvSpPr/>
          <p:nvPr/>
        </p:nvSpPr>
        <p:spPr>
          <a:xfrm>
            <a:off x="7737119" y="2844800"/>
            <a:ext cx="1387362" cy="633649"/>
          </a:xfrm>
          <a:prstGeom prst="curved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4" name="Right Arrow 463"/>
          <p:cNvSpPr/>
          <p:nvPr/>
        </p:nvSpPr>
        <p:spPr>
          <a:xfrm rot="16200000">
            <a:off x="1945416" y="5090538"/>
            <a:ext cx="462887" cy="22055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Right Arrow 464"/>
          <p:cNvSpPr/>
          <p:nvPr/>
        </p:nvSpPr>
        <p:spPr>
          <a:xfrm>
            <a:off x="3167340" y="4385450"/>
            <a:ext cx="492352" cy="23378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Smiley Face 465"/>
          <p:cNvSpPr/>
          <p:nvPr/>
        </p:nvSpPr>
        <p:spPr>
          <a:xfrm>
            <a:off x="3794097" y="4304524"/>
            <a:ext cx="128065" cy="121405"/>
          </a:xfrm>
          <a:prstGeom prst="smileyFac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Smiley Face 466"/>
          <p:cNvSpPr/>
          <p:nvPr/>
        </p:nvSpPr>
        <p:spPr>
          <a:xfrm>
            <a:off x="3996163" y="4178860"/>
            <a:ext cx="128065" cy="121405"/>
          </a:xfrm>
          <a:prstGeom prst="smileyFace">
            <a:avLst/>
          </a:prstGeom>
          <a:solidFill>
            <a:srgbClr val="7030A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Smiley Face 467"/>
          <p:cNvSpPr/>
          <p:nvPr/>
        </p:nvSpPr>
        <p:spPr>
          <a:xfrm>
            <a:off x="4001894" y="4375887"/>
            <a:ext cx="128065" cy="121405"/>
          </a:xfrm>
          <a:prstGeom prst="smileyFace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Smiley Face 468"/>
          <p:cNvSpPr/>
          <p:nvPr/>
        </p:nvSpPr>
        <p:spPr>
          <a:xfrm>
            <a:off x="4216844" y="4480613"/>
            <a:ext cx="128065" cy="121405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Smiley Face 469"/>
          <p:cNvSpPr/>
          <p:nvPr/>
        </p:nvSpPr>
        <p:spPr>
          <a:xfrm>
            <a:off x="4293089" y="4248006"/>
            <a:ext cx="128065" cy="121405"/>
          </a:xfrm>
          <a:prstGeom prst="smileyFac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Chart 48"/>
          <p:cNvGraphicFramePr>
            <a:graphicFrameLocks/>
          </p:cNvGraphicFramePr>
          <p:nvPr/>
        </p:nvGraphicFramePr>
        <p:xfrm>
          <a:off x="9804399" y="81491"/>
          <a:ext cx="2525991" cy="191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610448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791" y="1820953"/>
            <a:ext cx="10515600" cy="4351338"/>
          </a:xfrm>
        </p:spPr>
        <p:txBody>
          <a:bodyPr/>
          <a:lstStyle/>
          <a:p>
            <a:r>
              <a:rPr lang="en-US" sz="2400" dirty="0"/>
              <a:t>Dynamic coverage leads to scalability problem</a:t>
            </a:r>
          </a:p>
          <a:p>
            <a:r>
              <a:rPr lang="en-US" sz="2400" dirty="0"/>
              <a:t>Make parallel for the purpose of scalability</a:t>
            </a:r>
          </a:p>
          <a:p>
            <a:pPr lvl="1"/>
            <a:r>
              <a:rPr lang="en-US" sz="2000" dirty="0"/>
              <a:t>Design a sampling-based locally greedy algorithm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GANC with Dynamic coverage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57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403490" y="2844800"/>
            <a:ext cx="10586993" cy="3823735"/>
            <a:chOff x="1403490" y="2844800"/>
            <a:chExt cx="10586993" cy="38237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1" name="Rectangle 430"/>
                <p:cNvSpPr/>
                <p:nvPr/>
              </p:nvSpPr>
              <p:spPr>
                <a:xfrm>
                  <a:off x="5141454" y="3489654"/>
                  <a:ext cx="3195375" cy="100763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indent="-285750">
                    <a:buFont typeface="Arial" charset="0"/>
                    <a:buChar char="•"/>
                  </a:pPr>
                  <a:r>
                    <a:rPr lang="en-US" sz="20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Sort users in sample  in </a:t>
                  </a:r>
                  <a:r>
                    <a:rPr lang="en-US" sz="2000" b="1" dirty="0">
                      <a:ln w="0"/>
                      <a:solidFill>
                        <a:srgbClr val="00B0F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increasing</a:t>
                  </a:r>
                  <a:r>
                    <a:rPr lang="en-US" sz="20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n w="0"/>
                              <a:solidFill>
                                <a:srgbClr val="00B0F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n w="0"/>
                              <a:solidFill>
                                <a:srgbClr val="00B0F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US" sz="2000" b="1" i="1" smtClean="0">
                              <a:ln w="0"/>
                              <a:solidFill>
                                <a:srgbClr val="00B0F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charset="0"/>
                            </a:rPr>
                            <m:t>𝒖</m:t>
                          </m:r>
                        </m:sub>
                      </m:sSub>
                    </m:oMath>
                  </a14:m>
                  <a:endParaRPr lang="en-US" sz="20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431" name="Rectangle 4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1454" y="3489654"/>
                  <a:ext cx="3195375" cy="100763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7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2" name="Picture 4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490" y="3691466"/>
              <a:ext cx="1777169" cy="1439668"/>
            </a:xfrm>
            <a:prstGeom prst="rect">
              <a:avLst/>
            </a:prstGeom>
          </p:spPr>
        </p:pic>
        <p:sp>
          <p:nvSpPr>
            <p:cNvPr id="433" name="Cloud 432"/>
            <p:cNvSpPr/>
            <p:nvPr/>
          </p:nvSpPr>
          <p:spPr>
            <a:xfrm>
              <a:off x="1600476" y="5417212"/>
              <a:ext cx="1319251" cy="1251323"/>
            </a:xfrm>
            <a:prstGeom prst="cloud">
              <a:avLst/>
            </a:prstGeom>
            <a:solidFill>
              <a:schemeClr val="accent1">
                <a:alpha val="1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Smiley Face 433"/>
            <p:cNvSpPr/>
            <p:nvPr/>
          </p:nvSpPr>
          <p:spPr>
            <a:xfrm>
              <a:off x="1825815" y="6219664"/>
              <a:ext cx="128065" cy="121405"/>
            </a:xfrm>
            <a:prstGeom prst="smileyFac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Smiley Face 434"/>
            <p:cNvSpPr/>
            <p:nvPr/>
          </p:nvSpPr>
          <p:spPr>
            <a:xfrm>
              <a:off x="1889847" y="5808364"/>
              <a:ext cx="128065" cy="121405"/>
            </a:xfrm>
            <a:prstGeom prst="smileyFac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Smiley Face 435"/>
            <p:cNvSpPr/>
            <p:nvPr/>
          </p:nvSpPr>
          <p:spPr>
            <a:xfrm>
              <a:off x="2008298" y="6042873"/>
              <a:ext cx="128065" cy="121405"/>
            </a:xfrm>
            <a:prstGeom prst="smileyFac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Smiley Face 436"/>
            <p:cNvSpPr/>
            <p:nvPr/>
          </p:nvSpPr>
          <p:spPr>
            <a:xfrm>
              <a:off x="2055713" y="5674015"/>
              <a:ext cx="128065" cy="121405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Smiley Face 437"/>
            <p:cNvSpPr/>
            <p:nvPr/>
          </p:nvSpPr>
          <p:spPr>
            <a:xfrm>
              <a:off x="2078501" y="6219664"/>
              <a:ext cx="128065" cy="121405"/>
            </a:xfrm>
            <a:prstGeom prst="smileyFac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Smiley Face 438"/>
            <p:cNvSpPr/>
            <p:nvPr/>
          </p:nvSpPr>
          <p:spPr>
            <a:xfrm>
              <a:off x="2475582" y="6047470"/>
              <a:ext cx="128065" cy="121405"/>
            </a:xfrm>
            <a:prstGeom prst="smileyFac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Smiley Face 439"/>
            <p:cNvSpPr/>
            <p:nvPr/>
          </p:nvSpPr>
          <p:spPr>
            <a:xfrm>
              <a:off x="2091881" y="5866081"/>
              <a:ext cx="128065" cy="121405"/>
            </a:xfrm>
            <a:prstGeom prst="smileyFac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Smiley Face 440"/>
            <p:cNvSpPr/>
            <p:nvPr/>
          </p:nvSpPr>
          <p:spPr>
            <a:xfrm>
              <a:off x="2257778" y="5548353"/>
              <a:ext cx="128065" cy="121405"/>
            </a:xfrm>
            <a:prstGeom prst="smileyFace">
              <a:avLst/>
            </a:prstGeom>
            <a:solidFill>
              <a:srgbClr val="7030A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Smiley Face 441"/>
            <p:cNvSpPr/>
            <p:nvPr/>
          </p:nvSpPr>
          <p:spPr>
            <a:xfrm>
              <a:off x="2475581" y="6245004"/>
              <a:ext cx="128065" cy="121405"/>
            </a:xfrm>
            <a:prstGeom prst="smileyFace">
              <a:avLst/>
            </a:prstGeom>
            <a:solidFill>
              <a:schemeClr val="accent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Smiley Face 442"/>
            <p:cNvSpPr/>
            <p:nvPr/>
          </p:nvSpPr>
          <p:spPr>
            <a:xfrm>
              <a:off x="2644988" y="5922939"/>
              <a:ext cx="128065" cy="121405"/>
            </a:xfrm>
            <a:prstGeom prst="smileyFac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Smiley Face 443"/>
            <p:cNvSpPr/>
            <p:nvPr/>
          </p:nvSpPr>
          <p:spPr>
            <a:xfrm>
              <a:off x="2263512" y="5745380"/>
              <a:ext cx="128065" cy="121405"/>
            </a:xfrm>
            <a:prstGeom prst="smileyFace">
              <a:avLst/>
            </a:prstGeom>
            <a:solidFill>
              <a:srgbClr val="00B05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Smiley Face 444"/>
            <p:cNvSpPr/>
            <p:nvPr/>
          </p:nvSpPr>
          <p:spPr>
            <a:xfrm>
              <a:off x="2260100" y="6172617"/>
              <a:ext cx="128065" cy="121405"/>
            </a:xfrm>
            <a:prstGeom prst="smileyFace">
              <a:avLst/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Smiley Face 445"/>
            <p:cNvSpPr/>
            <p:nvPr/>
          </p:nvSpPr>
          <p:spPr>
            <a:xfrm>
              <a:off x="2478459" y="5850105"/>
              <a:ext cx="128065" cy="121405"/>
            </a:xfrm>
            <a:prstGeom prst="smileyFac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Smiley Face 446"/>
            <p:cNvSpPr/>
            <p:nvPr/>
          </p:nvSpPr>
          <p:spPr>
            <a:xfrm>
              <a:off x="2263512" y="6015574"/>
              <a:ext cx="128065" cy="121405"/>
            </a:xfrm>
            <a:prstGeom prst="smileyFac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Smiley Face 447"/>
            <p:cNvSpPr/>
            <p:nvPr/>
          </p:nvSpPr>
          <p:spPr>
            <a:xfrm>
              <a:off x="2554707" y="5617498"/>
              <a:ext cx="128065" cy="121405"/>
            </a:xfrm>
            <a:prstGeom prst="smileyFac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Smiley Face 448"/>
            <p:cNvSpPr/>
            <p:nvPr/>
          </p:nvSpPr>
          <p:spPr>
            <a:xfrm>
              <a:off x="1822032" y="5993456"/>
              <a:ext cx="128065" cy="12140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Smiley Face 449"/>
            <p:cNvSpPr/>
            <p:nvPr/>
          </p:nvSpPr>
          <p:spPr>
            <a:xfrm>
              <a:off x="1700050" y="5909096"/>
              <a:ext cx="128065" cy="121405"/>
            </a:xfrm>
            <a:prstGeom prst="smileyFac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Smiley Face 450"/>
            <p:cNvSpPr/>
            <p:nvPr/>
          </p:nvSpPr>
          <p:spPr>
            <a:xfrm>
              <a:off x="2334180" y="5874128"/>
              <a:ext cx="128065" cy="121405"/>
            </a:xfrm>
            <a:prstGeom prst="smileyFac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Smiley Face 451"/>
            <p:cNvSpPr/>
            <p:nvPr/>
          </p:nvSpPr>
          <p:spPr>
            <a:xfrm>
              <a:off x="2165162" y="6387105"/>
              <a:ext cx="128065" cy="121405"/>
            </a:xfrm>
            <a:prstGeom prst="smileyFac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Smiley Face 452"/>
            <p:cNvSpPr/>
            <p:nvPr/>
          </p:nvSpPr>
          <p:spPr>
            <a:xfrm>
              <a:off x="1843857" y="6383397"/>
              <a:ext cx="128065" cy="121405"/>
            </a:xfrm>
            <a:prstGeom prst="smileyFac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Cloud 453"/>
            <p:cNvSpPr/>
            <p:nvPr/>
          </p:nvSpPr>
          <p:spPr>
            <a:xfrm>
              <a:off x="3640324" y="3994143"/>
              <a:ext cx="964415" cy="920661"/>
            </a:xfrm>
            <a:prstGeom prst="cloud">
              <a:avLst/>
            </a:prstGeom>
            <a:solidFill>
              <a:srgbClr val="FFC000">
                <a:alpha val="4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5" name="Group 454"/>
            <p:cNvGrpSpPr/>
            <p:nvPr/>
          </p:nvGrpSpPr>
          <p:grpSpPr>
            <a:xfrm>
              <a:off x="6967830" y="4032711"/>
              <a:ext cx="1316923" cy="218977"/>
              <a:chOff x="7320191" y="3884732"/>
              <a:chExt cx="1444371" cy="245787"/>
            </a:xfrm>
          </p:grpSpPr>
          <p:sp>
            <p:nvSpPr>
              <p:cNvPr id="497" name="Smiley Face 496"/>
              <p:cNvSpPr/>
              <p:nvPr/>
            </p:nvSpPr>
            <p:spPr>
              <a:xfrm>
                <a:off x="7619417" y="3884732"/>
                <a:ext cx="247465" cy="245787"/>
              </a:xfrm>
              <a:prstGeom prst="smileyFace">
                <a:avLst/>
              </a:prstGeom>
              <a:solidFill>
                <a:srgbClr val="FFFF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Smiley Face 497"/>
              <p:cNvSpPr/>
              <p:nvPr/>
            </p:nvSpPr>
            <p:spPr>
              <a:xfrm>
                <a:off x="7918643" y="3884732"/>
                <a:ext cx="247465" cy="245787"/>
              </a:xfrm>
              <a:prstGeom prst="smileyFace">
                <a:avLst/>
              </a:prstGeom>
              <a:solidFill>
                <a:srgbClr val="7030A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Smiley Face 498"/>
              <p:cNvSpPr/>
              <p:nvPr/>
            </p:nvSpPr>
            <p:spPr>
              <a:xfrm>
                <a:off x="7320191" y="3884732"/>
                <a:ext cx="247465" cy="245787"/>
              </a:xfrm>
              <a:prstGeom prst="smileyFace">
                <a:avLst/>
              </a:prstGeom>
              <a:solidFill>
                <a:srgbClr val="00B05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Smiley Face 499"/>
              <p:cNvSpPr/>
              <p:nvPr/>
            </p:nvSpPr>
            <p:spPr>
              <a:xfrm>
                <a:off x="8217870" y="3884732"/>
                <a:ext cx="247465" cy="245787"/>
              </a:xfrm>
              <a:prstGeom prst="smileyFac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Smiley Face 500"/>
              <p:cNvSpPr/>
              <p:nvPr/>
            </p:nvSpPr>
            <p:spPr>
              <a:xfrm>
                <a:off x="8517097" y="3884732"/>
                <a:ext cx="247465" cy="245787"/>
              </a:xfrm>
              <a:prstGeom prst="smileyFac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6" name="Rectangle 455"/>
                <p:cNvSpPr/>
                <p:nvPr/>
              </p:nvSpPr>
              <p:spPr>
                <a:xfrm>
                  <a:off x="8612865" y="3489654"/>
                  <a:ext cx="3377618" cy="142515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  <a:p>
                  <a:r>
                    <a:rPr lang="en-US" sz="20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Sequentially, for each of these users, find top-N items and configure required function parameter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charset="0"/>
                            </a:rPr>
                            <m:t>𝐹</m:t>
                          </m:r>
                        </m:e>
                      </m:acc>
                    </m:oMath>
                  </a14:m>
                  <a:r>
                    <a:rPr lang="en-US" sz="20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 for Dynamic</a:t>
                  </a:r>
                </a:p>
                <a:p>
                  <a:pPr marL="800100" lvl="1" indent="-342900">
                    <a:buFont typeface="+mj-lt"/>
                    <a:buAutoNum type="arabicPeriod"/>
                  </a:pPr>
                  <a:endParaRPr 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456" name="Rectangle 4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2865" y="3489654"/>
                  <a:ext cx="3377618" cy="142515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978" r="-1619" b="-63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7" name="Rectangle 456"/>
                <p:cNvSpPr/>
                <p:nvPr/>
              </p:nvSpPr>
              <p:spPr>
                <a:xfrm>
                  <a:off x="6045152" y="5331538"/>
                  <a:ext cx="4250310" cy="843717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0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In parallel, for remaining users, use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charset="0"/>
                            </a:rPr>
                            <m:t>𝐹</m:t>
                          </m:r>
                        </m:e>
                      </m:acc>
                    </m:oMath>
                  </a14:m>
                  <a:r>
                    <a:rPr lang="en-US" sz="20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 and corresponding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charset="0"/>
                            </a:rPr>
                            <m:t>𝑢</m:t>
                          </m:r>
                        </m:sub>
                      </m:sSub>
                    </m:oMath>
                  </a14:m>
                  <a:r>
                    <a:rPr lang="en-US" sz="20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 to find Top-N set </a:t>
                  </a:r>
                </a:p>
              </p:txBody>
            </p:sp>
          </mc:Choice>
          <mc:Fallback xmlns="">
            <p:sp>
              <p:nvSpPr>
                <p:cNvPr id="457" name="Rectangle 4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5152" y="5331538"/>
                  <a:ext cx="4250310" cy="8437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717" t="-5000" r="-2146" b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8" name="Right Arrow 457"/>
            <p:cNvSpPr/>
            <p:nvPr/>
          </p:nvSpPr>
          <p:spPr>
            <a:xfrm rot="19127184">
              <a:off x="2715717" y="5123733"/>
              <a:ext cx="1214467" cy="233786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ight Arrow 458"/>
            <p:cNvSpPr/>
            <p:nvPr/>
          </p:nvSpPr>
          <p:spPr>
            <a:xfrm>
              <a:off x="2891551" y="5839993"/>
              <a:ext cx="666000" cy="234000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Curved Down Arrow 459"/>
            <p:cNvSpPr/>
            <p:nvPr/>
          </p:nvSpPr>
          <p:spPr>
            <a:xfrm rot="20066109">
              <a:off x="3959728" y="3345533"/>
              <a:ext cx="1264236" cy="452683"/>
            </a:xfrm>
            <a:prstGeom prst="curved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1" name="Curved Down Arrow 460"/>
            <p:cNvSpPr/>
            <p:nvPr/>
          </p:nvSpPr>
          <p:spPr>
            <a:xfrm>
              <a:off x="7737119" y="2844800"/>
              <a:ext cx="1387362" cy="633649"/>
            </a:xfrm>
            <a:prstGeom prst="curved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2" name="Right Arrow 461"/>
            <p:cNvSpPr/>
            <p:nvPr/>
          </p:nvSpPr>
          <p:spPr>
            <a:xfrm>
              <a:off x="4866957" y="5475984"/>
              <a:ext cx="1152000" cy="72000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ight Arrow 462"/>
            <p:cNvSpPr/>
            <p:nvPr/>
          </p:nvSpPr>
          <p:spPr>
            <a:xfrm rot="5400000">
              <a:off x="8932043" y="4983410"/>
              <a:ext cx="384879" cy="269101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ight Arrow 463"/>
            <p:cNvSpPr/>
            <p:nvPr/>
          </p:nvSpPr>
          <p:spPr>
            <a:xfrm rot="16200000">
              <a:off x="1945416" y="5090538"/>
              <a:ext cx="462887" cy="220554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ight Arrow 464"/>
            <p:cNvSpPr/>
            <p:nvPr/>
          </p:nvSpPr>
          <p:spPr>
            <a:xfrm>
              <a:off x="3167340" y="4385450"/>
              <a:ext cx="492352" cy="233786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Smiley Face 465"/>
            <p:cNvSpPr/>
            <p:nvPr/>
          </p:nvSpPr>
          <p:spPr>
            <a:xfrm>
              <a:off x="3794097" y="4304524"/>
              <a:ext cx="128065" cy="121405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Smiley Face 466"/>
            <p:cNvSpPr/>
            <p:nvPr/>
          </p:nvSpPr>
          <p:spPr>
            <a:xfrm>
              <a:off x="3996163" y="4178860"/>
              <a:ext cx="128065" cy="121405"/>
            </a:xfrm>
            <a:prstGeom prst="smileyFace">
              <a:avLst/>
            </a:prstGeom>
            <a:solidFill>
              <a:srgbClr val="7030A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Smiley Face 467"/>
            <p:cNvSpPr/>
            <p:nvPr/>
          </p:nvSpPr>
          <p:spPr>
            <a:xfrm>
              <a:off x="4001894" y="4375887"/>
              <a:ext cx="128065" cy="121405"/>
            </a:xfrm>
            <a:prstGeom prst="smileyFace">
              <a:avLst/>
            </a:prstGeom>
            <a:solidFill>
              <a:srgbClr val="00B05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Smiley Face 468"/>
            <p:cNvSpPr/>
            <p:nvPr/>
          </p:nvSpPr>
          <p:spPr>
            <a:xfrm>
              <a:off x="4216844" y="4480613"/>
              <a:ext cx="128065" cy="121405"/>
            </a:xfrm>
            <a:prstGeom prst="smileyFac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Smiley Face 469"/>
            <p:cNvSpPr/>
            <p:nvPr/>
          </p:nvSpPr>
          <p:spPr>
            <a:xfrm>
              <a:off x="4293089" y="4248006"/>
              <a:ext cx="128065" cy="121405"/>
            </a:xfrm>
            <a:prstGeom prst="smileyFac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Cloud 470"/>
            <p:cNvSpPr/>
            <p:nvPr/>
          </p:nvSpPr>
          <p:spPr>
            <a:xfrm>
              <a:off x="3557358" y="5257372"/>
              <a:ext cx="1319251" cy="1251323"/>
            </a:xfrm>
            <a:prstGeom prst="cloud">
              <a:avLst/>
            </a:prstGeom>
            <a:solidFill>
              <a:schemeClr val="accent1">
                <a:alpha val="1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Smiley Face 471"/>
            <p:cNvSpPr/>
            <p:nvPr/>
          </p:nvSpPr>
          <p:spPr>
            <a:xfrm>
              <a:off x="3782697" y="6059825"/>
              <a:ext cx="128065" cy="121405"/>
            </a:xfrm>
            <a:prstGeom prst="smileyFac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Smiley Face 472"/>
            <p:cNvSpPr/>
            <p:nvPr/>
          </p:nvSpPr>
          <p:spPr>
            <a:xfrm>
              <a:off x="3846728" y="5648524"/>
              <a:ext cx="128065" cy="121405"/>
            </a:xfrm>
            <a:prstGeom prst="smileyFac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Smiley Face 473"/>
            <p:cNvSpPr/>
            <p:nvPr/>
          </p:nvSpPr>
          <p:spPr>
            <a:xfrm>
              <a:off x="3965180" y="5883034"/>
              <a:ext cx="128065" cy="121405"/>
            </a:xfrm>
            <a:prstGeom prst="smileyFac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Smiley Face 474"/>
            <p:cNvSpPr/>
            <p:nvPr/>
          </p:nvSpPr>
          <p:spPr>
            <a:xfrm>
              <a:off x="4012595" y="5514176"/>
              <a:ext cx="128065" cy="121405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Smiley Face 475"/>
            <p:cNvSpPr/>
            <p:nvPr/>
          </p:nvSpPr>
          <p:spPr>
            <a:xfrm>
              <a:off x="4035384" y="6059825"/>
              <a:ext cx="128065" cy="121405"/>
            </a:xfrm>
            <a:prstGeom prst="smileyFac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Smiley Face 476"/>
            <p:cNvSpPr/>
            <p:nvPr/>
          </p:nvSpPr>
          <p:spPr>
            <a:xfrm>
              <a:off x="4432463" y="5887630"/>
              <a:ext cx="128065" cy="121405"/>
            </a:xfrm>
            <a:prstGeom prst="smileyFac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Smiley Face 477"/>
            <p:cNvSpPr/>
            <p:nvPr/>
          </p:nvSpPr>
          <p:spPr>
            <a:xfrm>
              <a:off x="4048763" y="5706242"/>
              <a:ext cx="128065" cy="121405"/>
            </a:xfrm>
            <a:prstGeom prst="smileyFac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Smiley Face 478"/>
            <p:cNvSpPr/>
            <p:nvPr/>
          </p:nvSpPr>
          <p:spPr>
            <a:xfrm>
              <a:off x="4214661" y="5388508"/>
              <a:ext cx="128065" cy="121405"/>
            </a:xfrm>
            <a:prstGeom prst="smileyFace">
              <a:avLst/>
            </a:prstGeom>
            <a:solidFill>
              <a:srgbClr val="7030A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Smiley Face 479"/>
            <p:cNvSpPr/>
            <p:nvPr/>
          </p:nvSpPr>
          <p:spPr>
            <a:xfrm>
              <a:off x="4432462" y="6085161"/>
              <a:ext cx="128065" cy="121405"/>
            </a:xfrm>
            <a:prstGeom prst="smileyFace">
              <a:avLst/>
            </a:prstGeom>
            <a:solidFill>
              <a:schemeClr val="accent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Smiley Face 480"/>
            <p:cNvSpPr/>
            <p:nvPr/>
          </p:nvSpPr>
          <p:spPr>
            <a:xfrm>
              <a:off x="4601870" y="5763095"/>
              <a:ext cx="128065" cy="121405"/>
            </a:xfrm>
            <a:prstGeom prst="smileyFac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Smiley Face 481"/>
            <p:cNvSpPr/>
            <p:nvPr/>
          </p:nvSpPr>
          <p:spPr>
            <a:xfrm>
              <a:off x="4220394" y="5585535"/>
              <a:ext cx="128065" cy="121405"/>
            </a:xfrm>
            <a:prstGeom prst="smileyFace">
              <a:avLst/>
            </a:prstGeom>
            <a:solidFill>
              <a:srgbClr val="00B05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Smiley Face 482"/>
            <p:cNvSpPr/>
            <p:nvPr/>
          </p:nvSpPr>
          <p:spPr>
            <a:xfrm>
              <a:off x="4216982" y="6012773"/>
              <a:ext cx="128065" cy="121405"/>
            </a:xfrm>
            <a:prstGeom prst="smileyFace">
              <a:avLst/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Smiley Face 483"/>
            <p:cNvSpPr/>
            <p:nvPr/>
          </p:nvSpPr>
          <p:spPr>
            <a:xfrm>
              <a:off x="4435342" y="5690262"/>
              <a:ext cx="128065" cy="121405"/>
            </a:xfrm>
            <a:prstGeom prst="smileyFac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Smiley Face 484"/>
            <p:cNvSpPr/>
            <p:nvPr/>
          </p:nvSpPr>
          <p:spPr>
            <a:xfrm>
              <a:off x="4220394" y="5855731"/>
              <a:ext cx="128065" cy="121405"/>
            </a:xfrm>
            <a:prstGeom prst="smileyFac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Smiley Face 485"/>
            <p:cNvSpPr/>
            <p:nvPr/>
          </p:nvSpPr>
          <p:spPr>
            <a:xfrm>
              <a:off x="4511589" y="5457653"/>
              <a:ext cx="128065" cy="121405"/>
            </a:xfrm>
            <a:prstGeom prst="smileyFac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Smiley Face 486"/>
            <p:cNvSpPr/>
            <p:nvPr/>
          </p:nvSpPr>
          <p:spPr>
            <a:xfrm>
              <a:off x="3778914" y="5833611"/>
              <a:ext cx="128065" cy="12140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Smiley Face 487"/>
            <p:cNvSpPr/>
            <p:nvPr/>
          </p:nvSpPr>
          <p:spPr>
            <a:xfrm>
              <a:off x="3656932" y="5749251"/>
              <a:ext cx="128065" cy="121405"/>
            </a:xfrm>
            <a:prstGeom prst="smileyFac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Smiley Face 488"/>
            <p:cNvSpPr/>
            <p:nvPr/>
          </p:nvSpPr>
          <p:spPr>
            <a:xfrm>
              <a:off x="4291063" y="5714281"/>
              <a:ext cx="128065" cy="121405"/>
            </a:xfrm>
            <a:prstGeom prst="smileyFac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Smiley Face 489"/>
            <p:cNvSpPr/>
            <p:nvPr/>
          </p:nvSpPr>
          <p:spPr>
            <a:xfrm>
              <a:off x="4122045" y="6227258"/>
              <a:ext cx="128065" cy="121405"/>
            </a:xfrm>
            <a:prstGeom prst="smileyFac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Smiley Face 490"/>
            <p:cNvSpPr/>
            <p:nvPr/>
          </p:nvSpPr>
          <p:spPr>
            <a:xfrm>
              <a:off x="3800740" y="6223549"/>
              <a:ext cx="128065" cy="121405"/>
            </a:xfrm>
            <a:prstGeom prst="smileyFac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ight Arrow 501"/>
            <p:cNvSpPr/>
            <p:nvPr/>
          </p:nvSpPr>
          <p:spPr>
            <a:xfrm>
              <a:off x="4866957" y="5619917"/>
              <a:ext cx="1152000" cy="72000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ight Arrow 502"/>
            <p:cNvSpPr/>
            <p:nvPr/>
          </p:nvSpPr>
          <p:spPr>
            <a:xfrm>
              <a:off x="4866957" y="5907783"/>
              <a:ext cx="1152000" cy="72000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ight Arrow 503"/>
            <p:cNvSpPr/>
            <p:nvPr/>
          </p:nvSpPr>
          <p:spPr>
            <a:xfrm>
              <a:off x="4866957" y="5763850"/>
              <a:ext cx="1152000" cy="72000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ight Arrow 504"/>
            <p:cNvSpPr/>
            <p:nvPr/>
          </p:nvSpPr>
          <p:spPr>
            <a:xfrm>
              <a:off x="4830957" y="6051717"/>
              <a:ext cx="1188000" cy="72000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9" name="Chart 78"/>
          <p:cNvGraphicFramePr>
            <a:graphicFrameLocks/>
          </p:cNvGraphicFramePr>
          <p:nvPr/>
        </p:nvGraphicFramePr>
        <p:xfrm>
          <a:off x="9804399" y="81491"/>
          <a:ext cx="2525991" cy="191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6634082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Submodularity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3037"/>
            <a:ext cx="10515600" cy="387651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79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Submodularity</a:t>
            </a:r>
            <a:r>
              <a:rPr lang="en-US" dirty="0"/>
              <a:t> proof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09" y="1825625"/>
            <a:ext cx="7759182" cy="435133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99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337" y="2966724"/>
            <a:ext cx="2993691" cy="2993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Motivation: </a:t>
            </a:r>
            <a:r>
              <a:rPr lang="en-US" sz="4100" dirty="0"/>
              <a:t>Facilitating Data Exploration</a:t>
            </a:r>
            <a:endParaRPr lang="en-US" sz="4100" dirty="0">
              <a:solidFill>
                <a:srgbClr val="FF70D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47611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Top-N recommendation</a:t>
            </a:r>
          </a:p>
          <a:p>
            <a:pPr lvl="1"/>
            <a:r>
              <a:rPr lang="en-US" sz="2000" dirty="0"/>
              <a:t>Recommend to each user a set of N items from a large collection of items</a:t>
            </a:r>
          </a:p>
          <a:p>
            <a:pPr lvl="1"/>
            <a:r>
              <a:rPr lang="en-US" sz="2000" dirty="0"/>
              <a:t>Restaurants to eaters on </a:t>
            </a:r>
            <a:r>
              <a:rPr lang="en-US" sz="2000" dirty="0" err="1"/>
              <a:t>UberEats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Problem</a:t>
            </a:r>
          </a:p>
          <a:p>
            <a:pPr lvl="1"/>
            <a:r>
              <a:rPr lang="en-US" sz="2000" dirty="0"/>
              <a:t>Tend to recommend things users are already aware of</a:t>
            </a:r>
          </a:p>
          <a:p>
            <a:pPr lvl="1"/>
            <a:r>
              <a:rPr lang="en-US" sz="2000" dirty="0"/>
              <a:t>E.g., Suggests “Pizza Hut” to users who have rated “Dominos”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241" y="2394429"/>
            <a:ext cx="2018674" cy="2069141"/>
          </a:xfrm>
        </p:spPr>
      </p:pic>
    </p:spTree>
    <p:extLst>
      <p:ext uri="{BB962C8B-B14F-4D97-AF65-F5344CB8AC3E}">
        <p14:creationId xmlns:p14="http://schemas.microsoft.com/office/powerpoint/2010/main" val="25461330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Challenges:</a:t>
            </a:r>
            <a:r>
              <a:rPr lang="en-US" sz="4100" dirty="0"/>
              <a:t>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Need to assess multiple aspects</a:t>
            </a:r>
          </a:p>
          <a:p>
            <a:pPr lvl="1"/>
            <a:r>
              <a:rPr lang="en-US" sz="2200" dirty="0"/>
              <a:t>Accuracy, novelty, and coverage</a:t>
            </a:r>
          </a:p>
          <a:p>
            <a:pPr lvl="1"/>
            <a:r>
              <a:rPr lang="en-US" sz="2200" dirty="0"/>
              <a:t>No single measure that combines all aspects. Report trade-offs?</a:t>
            </a:r>
          </a:p>
          <a:p>
            <a:pPr lvl="1"/>
            <a:endParaRPr lang="en-US" dirty="0"/>
          </a:p>
          <a:p>
            <a:endParaRPr lang="en-US" sz="2400" dirty="0"/>
          </a:p>
          <a:p>
            <a:r>
              <a:rPr lang="en-US" sz="2400" dirty="0"/>
              <a:t>Need to consider real-world settings</a:t>
            </a:r>
          </a:p>
          <a:p>
            <a:pPr lvl="1"/>
            <a:r>
              <a:rPr lang="en-US" sz="2200" dirty="0"/>
              <a:t>Datasets are sparse </a:t>
            </a:r>
          </a:p>
          <a:p>
            <a:pPr lvl="1"/>
            <a:r>
              <a:rPr lang="en-US" sz="2200" dirty="0"/>
              <a:t>Users provide little feedback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60</a:t>
            </a:fld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00" y="1912754"/>
            <a:ext cx="3121692" cy="33033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61494" y="4555838"/>
            <a:ext cx="1493385" cy="1282461"/>
            <a:chOff x="5634035" y="4454717"/>
            <a:chExt cx="1493385" cy="1282461"/>
          </a:xfrm>
        </p:grpSpPr>
        <p:sp>
          <p:nvSpPr>
            <p:cNvPr id="28" name="Oval 27"/>
            <p:cNvSpPr/>
            <p:nvPr/>
          </p:nvSpPr>
          <p:spPr>
            <a:xfrm>
              <a:off x="5915147" y="4454717"/>
              <a:ext cx="1212273" cy="12757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226873" y="4845969"/>
              <a:ext cx="166254" cy="16625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7767858">
              <a:off x="6316345" y="4989438"/>
              <a:ext cx="403365" cy="457277"/>
            </a:xfrm>
            <a:prstGeom prst="arc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970981" y="4612271"/>
              <a:ext cx="623039" cy="635785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 w="730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5634035" y="5184707"/>
              <a:ext cx="452315" cy="552471"/>
            </a:xfrm>
            <a:prstGeom prst="line">
              <a:avLst/>
            </a:prstGeom>
            <a:ln w="7302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Arc 32"/>
            <p:cNvSpPr/>
            <p:nvPr/>
          </p:nvSpPr>
          <p:spPr>
            <a:xfrm rot="19641543">
              <a:off x="6561046" y="4954358"/>
              <a:ext cx="365171" cy="192677"/>
            </a:xfrm>
            <a:prstGeom prst="arc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525273A-8F91-F841-B223-32611B8A57CC}"/>
              </a:ext>
            </a:extLst>
          </p:cNvPr>
          <p:cNvSpPr txBox="1"/>
          <p:nvPr/>
        </p:nvSpPr>
        <p:spPr>
          <a:xfrm>
            <a:off x="8696906" y="4977605"/>
            <a:ext cx="165888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dirty="0"/>
              <a:t>Accuracy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DA9B00-E971-5B41-B41A-8263353E2853}"/>
              </a:ext>
            </a:extLst>
          </p:cNvPr>
          <p:cNvSpPr txBox="1"/>
          <p:nvPr/>
        </p:nvSpPr>
        <p:spPr>
          <a:xfrm rot="16200000">
            <a:off x="6938619" y="2999958"/>
            <a:ext cx="165888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dirty="0"/>
              <a:t>Coverage</a:t>
            </a:r>
          </a:p>
        </p:txBody>
      </p:sp>
    </p:spTree>
    <p:extLst>
      <p:ext uri="{BB962C8B-B14F-4D97-AF65-F5344CB8AC3E}">
        <p14:creationId xmlns:p14="http://schemas.microsoft.com/office/powerpoint/2010/main" val="30108415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33ED52-98C8-0E43-BA89-89DDF01D2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Sparsity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94D556-8BB8-4E4C-B18C-9549C543D2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𝑑𝑒𝑛𝑠𝑖𝑡𝑦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𝑛𝑜𝑛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𝑧𝑒𝑟𝑜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𝑒𝑛𝑡𝑟𝑖𝑒𝑠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𝑡𝑜𝑡𝑎𝑙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𝑒𝑛𝑡𝑟𝑖𝑒𝑠</m:t>
                        </m:r>
                      </m:den>
                    </m:f>
                  </m:oMath>
                </a14:m>
                <a:r>
                  <a:rPr lang="en-CA" dirty="0"/>
                  <a:t>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𝑠𝑝𝑎𝑟𝑠𝑖𝑡𝑦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1−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𝑛𝑜𝑛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𝑧𝑒𝑟𝑜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𝑒𝑛𝑡𝑟𝑖𝑒𝑠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𝑒𝑛𝑡𝑟𝑖𝑒𝑠</m:t>
                        </m:r>
                      </m:den>
                    </m:f>
                  </m:oMath>
                </a14:m>
                <a:r>
                  <a:rPr lang="en-CA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𝐸𝑥𝑎𝑚𝑝𝑙𝑒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1−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943 ∗1682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=0.9369</m:t>
                    </m:r>
                  </m:oMath>
                </a14:m>
                <a:r>
                  <a:rPr lang="en-CA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94D556-8BB8-4E4C-B18C-9549C543D2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3"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1B44A-3495-BB47-986B-5C4AE38C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649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600" dirty="0"/>
              <a:t>ML = MovieLens,  MT = MovieTweetings</a:t>
            </a:r>
          </a:p>
          <a:p>
            <a:r>
              <a:rPr lang="en-US" sz="2600" dirty="0"/>
              <a:t>ML, MT, and Netflix  are common recommender datasets</a:t>
            </a:r>
          </a:p>
          <a:p>
            <a:r>
              <a:rPr lang="en-US" sz="2600" dirty="0"/>
              <a:t>Datasets have varying level of density</a:t>
            </a:r>
          </a:p>
          <a:p>
            <a:r>
              <a:rPr lang="en-US" sz="2600" dirty="0"/>
              <a:t>Empirically validated that long-tail items make up a large portion of the datasets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62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34" y="1644270"/>
            <a:ext cx="9751664" cy="272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974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Performance metrics </a:t>
            </a:r>
          </a:p>
          <a:p>
            <a:pPr lvl="1"/>
            <a:r>
              <a:rPr lang="en-US" sz="2600" dirty="0"/>
              <a:t>Local ranking accuracy metrics</a:t>
            </a:r>
          </a:p>
          <a:p>
            <a:pPr lvl="2"/>
            <a:r>
              <a:rPr lang="en-US" sz="1900" dirty="0"/>
              <a:t>Precision, Recall, F-measure</a:t>
            </a:r>
          </a:p>
          <a:p>
            <a:pPr lvl="2"/>
            <a:endParaRPr lang="en-US" sz="1900" dirty="0"/>
          </a:p>
          <a:p>
            <a:pPr lvl="1"/>
            <a:r>
              <a:rPr lang="en-US" sz="2600" dirty="0"/>
              <a:t>Long-tail promotion metrics</a:t>
            </a:r>
          </a:p>
          <a:p>
            <a:pPr lvl="2"/>
            <a:r>
              <a:rPr lang="en-US" sz="1900" dirty="0"/>
              <a:t>LTAccuracy (emphasizes novelty and coverage), Stratified Recall (emphasizes novelty and accuracy)</a:t>
            </a:r>
          </a:p>
          <a:p>
            <a:pPr lvl="2"/>
            <a:endParaRPr lang="en-US" sz="1900" dirty="0"/>
          </a:p>
          <a:p>
            <a:pPr lvl="1"/>
            <a:r>
              <a:rPr lang="en-US" sz="2600" dirty="0"/>
              <a:t>Coverage metrics</a:t>
            </a:r>
          </a:p>
          <a:p>
            <a:pPr lvl="2"/>
            <a:r>
              <a:rPr lang="en-US" sz="1900" dirty="0"/>
              <a:t>Coverage, Gini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Test ranking protocol [</a:t>
            </a:r>
            <a:r>
              <a:rPr lang="is-IS" sz="3000" dirty="0"/>
              <a:t>Ste13,</a:t>
            </a:r>
            <a:r>
              <a:rPr lang="tr-TR" sz="3000" dirty="0"/>
              <a:t> CKT10</a:t>
            </a:r>
            <a:r>
              <a:rPr lang="en-US" sz="3000" dirty="0"/>
              <a:t>]</a:t>
            </a:r>
          </a:p>
          <a:p>
            <a:pPr lvl="1"/>
            <a:r>
              <a:rPr lang="en-US" dirty="0"/>
              <a:t>“All unrated items test ranking protocol”</a:t>
            </a:r>
          </a:p>
          <a:p>
            <a:pPr lvl="2"/>
            <a:r>
              <a:rPr lang="en-US" sz="1800" dirty="0"/>
              <a:t>Generate the top-N  set of each user,  by ranking all items that do not appear in the train set of that user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28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Evaluation: Performance metrics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75" y="1690688"/>
            <a:ext cx="6507097" cy="441226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64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8D35F-889A-BF46-BCD5-6F2AAD56044C}"/>
              </a:ext>
            </a:extLst>
          </p:cNvPr>
          <p:cNvSpPr txBox="1"/>
          <p:nvPr/>
        </p:nvSpPr>
        <p:spPr>
          <a:xfrm>
            <a:off x="6114661" y="2705879"/>
            <a:ext cx="21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367632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8991"/>
            <a:ext cx="10515600" cy="1325563"/>
          </a:xfrm>
        </p:spPr>
        <p:txBody>
          <a:bodyPr/>
          <a:lstStyle/>
          <a:p>
            <a:r>
              <a:rPr lang="en-US" sz="3800" dirty="0"/>
              <a:t>Histograms of Long-tail Novelty Preference Estimates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65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1030383" y="5024975"/>
                <a:ext cx="10778067" cy="1145211"/>
              </a:xfrm>
            </p:spPr>
            <p:txBody>
              <a:bodyPr>
                <a:normAutofit fontScale="25000" lnSpcReduction="20000"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9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9600" i="1"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sz="9600" i="1">
                            <a:latin typeface="Cambria Math" charset="0"/>
                          </a:rPr>
                          <m:t>𝑢</m:t>
                        </m:r>
                      </m:sub>
                      <m:sup>
                        <m:r>
                          <a:rPr lang="en-US" sz="9600" i="1">
                            <a:latin typeface="Cambria Math" charset="0"/>
                          </a:rPr>
                          <m:t>𝐴𝑐𝑡𝑖𝑣𝑖𝑡𝑦</m:t>
                        </m:r>
                      </m:sup>
                    </m:sSubSup>
                  </m:oMath>
                </a14:m>
                <a:r>
                  <a:rPr lang="en-US" sz="9600" dirty="0"/>
                  <a:t> is skewed to the right</a:t>
                </a:r>
              </a:p>
              <a:p>
                <a:pPr lvl="1"/>
                <a:r>
                  <a:rPr lang="en-US" sz="8800" dirty="0"/>
                  <a:t>Majority of users provide little feedback and have small activity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9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9600" b="0" i="1" smtClean="0"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sz="9600" b="0" i="1" smtClean="0">
                            <a:latin typeface="Cambria Math" charset="0"/>
                          </a:rPr>
                          <m:t>𝑢</m:t>
                        </m:r>
                      </m:sub>
                      <m:sup>
                        <m:r>
                          <a:rPr lang="en-US" sz="9600" b="0" i="1" smtClean="0">
                            <a:latin typeface="Cambria Math" charset="0"/>
                          </a:rPr>
                          <m:t>𝐺𝑒𝑛𝑒𝑟𝑎𝑙𝑖𝑧𝑒𝑑</m:t>
                        </m:r>
                      </m:sup>
                    </m:sSubSup>
                  </m:oMath>
                </a14:m>
                <a:r>
                  <a:rPr lang="en-US" sz="9600" dirty="0"/>
                  <a:t> increases variance and identifies more categories of users</a:t>
                </a:r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1030383" y="5024975"/>
                <a:ext cx="10778067" cy="1145211"/>
              </a:xfrm>
              <a:blipFill rotWithShape="0">
                <a:blip r:embed="rId3"/>
                <a:stretch>
                  <a:fillRect l="-735" t="-9574" b="-7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82" y="1690333"/>
            <a:ext cx="4453876" cy="31187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417" y="1690333"/>
            <a:ext cx="4637333" cy="3118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7994" y="4674689"/>
            <a:ext cx="88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ML-1M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81533" y="4620687"/>
            <a:ext cx="80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Netflix</a:t>
            </a:r>
          </a:p>
        </p:txBody>
      </p:sp>
    </p:spTree>
    <p:extLst>
      <p:ext uri="{BB962C8B-B14F-4D97-AF65-F5344CB8AC3E}">
        <p14:creationId xmlns:p14="http://schemas.microsoft.com/office/powerpoint/2010/main" val="13457837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Comparison with Re-rankings Models for Rating-prediction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Rating prediction base accuracy recommender</a:t>
            </a:r>
          </a:p>
          <a:p>
            <a:pPr marL="685800" lvl="2">
              <a:spcBef>
                <a:spcPts val="1000"/>
              </a:spcBef>
              <a:buFont typeface="Arial" charset="0"/>
              <a:buChar char="•"/>
            </a:pPr>
            <a:r>
              <a:rPr lang="en-US" sz="2400" dirty="0"/>
              <a:t>Regularized SVD (RSVD) </a:t>
            </a:r>
          </a:p>
          <a:p>
            <a:pPr marL="228600" lvl="1">
              <a:spcBef>
                <a:spcPts val="1000"/>
              </a:spcBef>
              <a:buFont typeface="Arial" charset="0"/>
              <a:buChar char="•"/>
            </a:pPr>
            <a:endParaRPr lang="en-US" sz="2800" dirty="0"/>
          </a:p>
          <a:p>
            <a:pPr marL="228600" lvl="1">
              <a:spcBef>
                <a:spcPts val="1000"/>
              </a:spcBef>
              <a:buFont typeface="Arial" charset="0"/>
              <a:buChar char="•"/>
            </a:pPr>
            <a:r>
              <a:rPr lang="en-US" sz="2800" dirty="0"/>
              <a:t>Baselines</a:t>
            </a:r>
          </a:p>
          <a:p>
            <a:pPr marL="685800" lvl="2">
              <a:spcBef>
                <a:spcPts val="1000"/>
              </a:spcBef>
              <a:buFont typeface="Arial" charset="0"/>
              <a:buChar char="•"/>
            </a:pPr>
            <a:r>
              <a:rPr lang="en-US" sz="2400" dirty="0"/>
              <a:t>RSVD</a:t>
            </a:r>
          </a:p>
          <a:p>
            <a:pPr lvl="1"/>
            <a:r>
              <a:rPr lang="en-US" dirty="0"/>
              <a:t>Resource Allocation (5D) </a:t>
            </a:r>
          </a:p>
          <a:p>
            <a:pPr lvl="1"/>
            <a:r>
              <a:rPr lang="en-US" dirty="0"/>
              <a:t>Ranking-based Techniques (RBT)</a:t>
            </a:r>
          </a:p>
          <a:p>
            <a:pPr lvl="1"/>
            <a:r>
              <a:rPr lang="en-US" dirty="0"/>
              <a:t>Personalized Ranking Adaptation (PRA)</a:t>
            </a:r>
          </a:p>
          <a:p>
            <a:r>
              <a:rPr lang="en-US" dirty="0"/>
              <a:t>Report results for two variants of each algorithm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F1E9BE-3FC3-A847-AE9B-0111E9B5D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473" y="2370366"/>
            <a:ext cx="5222374" cy="123509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869803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Comparison with Re-rankings Models for Rating-prediction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48790" cy="4351338"/>
          </a:xfrm>
        </p:spPr>
        <p:txBody>
          <a:bodyPr>
            <a:noAutofit/>
          </a:bodyPr>
          <a:lstStyle/>
          <a:p>
            <a:r>
              <a:rPr lang="en-US" sz="2400" dirty="0"/>
              <a:t>Dense dataset </a:t>
            </a:r>
          </a:p>
          <a:p>
            <a:pPr lvl="1"/>
            <a:r>
              <a:rPr lang="en-US" sz="2000" dirty="0"/>
              <a:t>ML-1M</a:t>
            </a:r>
          </a:p>
          <a:p>
            <a:r>
              <a:rPr lang="en-US" sz="2400" dirty="0"/>
              <a:t>RSVD is base accuracy recommender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Lower height is better </a:t>
            </a:r>
          </a:p>
          <a:p>
            <a:pPr lvl="1"/>
            <a:r>
              <a:rPr lang="en-US" sz="2000" dirty="0"/>
              <a:t>Corresponds to better rank</a:t>
            </a:r>
          </a:p>
          <a:p>
            <a:r>
              <a:rPr lang="en-US" sz="2400" dirty="0">
                <a:solidFill>
                  <a:srgbClr val="FF0000"/>
                </a:solidFill>
              </a:rPr>
              <a:t>GANC</a:t>
            </a:r>
          </a:p>
          <a:p>
            <a:pPr lvl="1"/>
            <a:r>
              <a:rPr lang="en-US" sz="2000" dirty="0"/>
              <a:t>Outperforms RSVD in 4 metrics, including accuracy</a:t>
            </a:r>
          </a:p>
          <a:p>
            <a:pPr lvl="1"/>
            <a:r>
              <a:rPr lang="en-US" sz="2000" dirty="0"/>
              <a:t>Obtains best average performance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67</a:t>
            </a:fld>
            <a:endParaRPr lang="en-US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</p:nvPr>
        </p:nvGraphicFramePr>
        <p:xfrm>
          <a:off x="4351866" y="1825625"/>
          <a:ext cx="700193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71809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Comparison with Re-rankings Models for Rating-prediction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48790" cy="4351338"/>
          </a:xfrm>
        </p:spPr>
        <p:txBody>
          <a:bodyPr>
            <a:noAutofit/>
          </a:bodyPr>
          <a:lstStyle/>
          <a:p>
            <a:r>
              <a:rPr lang="en-US" sz="2400" dirty="0"/>
              <a:t>Sparse dataset </a:t>
            </a:r>
          </a:p>
          <a:p>
            <a:pPr lvl="1"/>
            <a:r>
              <a:rPr lang="en-US" sz="2000" dirty="0"/>
              <a:t>ML-10M</a:t>
            </a:r>
          </a:p>
          <a:p>
            <a:r>
              <a:rPr lang="en-US" sz="2400" dirty="0"/>
              <a:t>RSVD is base accuracy recommender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Lower height is better </a:t>
            </a:r>
          </a:p>
          <a:p>
            <a:pPr lvl="1"/>
            <a:r>
              <a:rPr lang="en-US" sz="2000" dirty="0"/>
              <a:t>Corresponds to better rank</a:t>
            </a:r>
          </a:p>
          <a:p>
            <a:r>
              <a:rPr lang="en-US" sz="2400" dirty="0"/>
              <a:t>Performance of all models degrades</a:t>
            </a:r>
          </a:p>
          <a:p>
            <a:pPr lvl="1"/>
            <a:r>
              <a:rPr lang="en-US" sz="2000" dirty="0"/>
              <a:t>RSVD has low accuracy to begin with.</a:t>
            </a:r>
          </a:p>
          <a:p>
            <a:pPr lvl="1"/>
            <a:r>
              <a:rPr lang="en-US" sz="2000" dirty="0"/>
              <a:t>But for sparse datasets,  we can plugin a different accuracy recommender </a:t>
            </a:r>
            <a:r>
              <a:rPr lang="is-IS" sz="2000" dirty="0"/>
              <a:t>…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68</a:t>
            </a:fld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4318000" y="1825625"/>
          <a:ext cx="70358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9832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Comparison with Top-N item Recommendation Models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Base accuracy recommender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/>
              <a:t>Most popular (Pop)</a:t>
            </a:r>
          </a:p>
          <a:p>
            <a:pPr lvl="1"/>
            <a:r>
              <a:rPr lang="en-US" dirty="0"/>
              <a:t>No longer in the domain of rating prediction </a:t>
            </a:r>
          </a:p>
          <a:p>
            <a:pPr lvl="1"/>
            <a:r>
              <a:rPr lang="en-US" dirty="0"/>
              <a:t>Modify baselines</a:t>
            </a:r>
          </a:p>
          <a:p>
            <a:r>
              <a:rPr lang="en-US" dirty="0"/>
              <a:t>Top-N recommendation baselines</a:t>
            </a:r>
          </a:p>
          <a:p>
            <a:pPr lvl="1"/>
            <a:r>
              <a:rPr lang="en-US" dirty="0"/>
              <a:t>Pop</a:t>
            </a:r>
          </a:p>
          <a:p>
            <a:pPr lvl="1"/>
            <a:r>
              <a:rPr lang="en-US" dirty="0"/>
              <a:t>Random (Rand)</a:t>
            </a:r>
          </a:p>
          <a:p>
            <a:pPr lvl="1"/>
            <a:r>
              <a:rPr lang="en-US" dirty="0"/>
              <a:t>Regularized SVD (RSVD)</a:t>
            </a:r>
          </a:p>
          <a:p>
            <a:pPr lvl="1"/>
            <a:r>
              <a:rPr lang="en-US" dirty="0" err="1"/>
              <a:t>CofiRank</a:t>
            </a:r>
            <a:r>
              <a:rPr lang="en-US" dirty="0"/>
              <a:t> (CofiR100)</a:t>
            </a:r>
          </a:p>
          <a:p>
            <a:pPr lvl="1"/>
            <a:r>
              <a:rPr lang="en-US" dirty="0" err="1"/>
              <a:t>PureSVD</a:t>
            </a:r>
            <a:r>
              <a:rPr lang="en-US" dirty="0"/>
              <a:t>  with 10 factors (PSVD10)</a:t>
            </a:r>
          </a:p>
          <a:p>
            <a:pPr lvl="1"/>
            <a:r>
              <a:rPr lang="en-US" dirty="0" err="1"/>
              <a:t>PureSVD</a:t>
            </a:r>
            <a:r>
              <a:rPr lang="en-US" dirty="0"/>
              <a:t> with 100 factors (PSVD100)</a:t>
            </a:r>
          </a:p>
          <a:p>
            <a:pPr lvl="1"/>
            <a:r>
              <a:rPr lang="en-US" dirty="0"/>
              <a:t>Personalized Ranking adaptation (PRA)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13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257802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Many recommendation systems </a:t>
            </a:r>
          </a:p>
          <a:p>
            <a:pPr lvl="1"/>
            <a:r>
              <a:rPr lang="en-US" sz="2200" dirty="0"/>
              <a:t>Analyze interaction data (e.g., ratings)</a:t>
            </a:r>
          </a:p>
          <a:p>
            <a:pPr lvl="1"/>
            <a:r>
              <a:rPr lang="en-US" sz="2200" dirty="0"/>
              <a:t>Optimize for accuracy</a:t>
            </a:r>
          </a:p>
          <a:p>
            <a:pPr lvl="2"/>
            <a:r>
              <a:rPr lang="en-US" sz="1800" dirty="0"/>
              <a:t>Data suffers from </a:t>
            </a:r>
            <a:r>
              <a:rPr lang="en-US" sz="1800" dirty="0">
                <a:solidFill>
                  <a:srgbClr val="FF70DC"/>
                </a:solidFill>
              </a:rPr>
              <a:t>popularity bias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FF70DC"/>
                </a:solidFill>
              </a:rPr>
              <a:t>sparsity</a:t>
            </a:r>
          </a:p>
          <a:p>
            <a:pPr lvl="2"/>
            <a:r>
              <a:rPr lang="en-US" sz="1800" dirty="0"/>
              <a:t>Focus on</a:t>
            </a:r>
            <a:r>
              <a:rPr lang="en-US" sz="1800" dirty="0">
                <a:solidFill>
                  <a:srgbClr val="FF70DC"/>
                </a:solidFill>
              </a:rPr>
              <a:t> popular items to maintain accuracy </a:t>
            </a:r>
            <a:r>
              <a:rPr lang="en-US" sz="1800" dirty="0"/>
              <a:t>[CKT10, Ste11, Ste13]</a:t>
            </a:r>
          </a:p>
          <a:p>
            <a:r>
              <a:rPr lang="en-US" sz="2600" dirty="0"/>
              <a:t>Effective recommendations? </a:t>
            </a:r>
          </a:p>
          <a:p>
            <a:pPr lvl="1"/>
            <a:r>
              <a:rPr lang="en-US" sz="2200" dirty="0"/>
              <a:t>Novelty</a:t>
            </a:r>
          </a:p>
          <a:p>
            <a:pPr lvl="2"/>
            <a:r>
              <a:rPr lang="en-US" sz="1800" dirty="0"/>
              <a:t>Good for eaters </a:t>
            </a:r>
          </a:p>
          <a:p>
            <a:pPr lvl="1"/>
            <a:r>
              <a:rPr lang="en-US" sz="2200" dirty="0"/>
              <a:t>Coverage</a:t>
            </a:r>
          </a:p>
          <a:p>
            <a:pPr lvl="2"/>
            <a:r>
              <a:rPr lang="en-US" sz="1800" dirty="0"/>
              <a:t>Good for restaurants </a:t>
            </a:r>
            <a:endParaRPr lang="en-US" sz="2200" dirty="0"/>
          </a:p>
          <a:p>
            <a:pPr lvl="1"/>
            <a:r>
              <a:rPr lang="en-US" sz="2200" dirty="0">
                <a:solidFill>
                  <a:srgbClr val="FF70DC"/>
                </a:solidFill>
              </a:rPr>
              <a:t>Less focus on popular items?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98819"/>
            <a:ext cx="2743200" cy="365125"/>
          </a:xfrm>
        </p:spPr>
        <p:txBody>
          <a:bodyPr/>
          <a:lstStyle/>
          <a:p>
            <a:fld id="{4E475DC8-8994-3049-A212-6A958D733907}" type="slidenum">
              <a:rPr lang="en-US" smtClean="0"/>
              <a:t>7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Motivation: </a:t>
            </a:r>
            <a:r>
              <a:rPr lang="en-US" sz="4100" dirty="0"/>
              <a:t>Facilitating </a:t>
            </a:r>
            <a:r>
              <a:rPr lang="en-US" sz="4100"/>
              <a:t>Data Exploration</a:t>
            </a:r>
            <a:endParaRPr lang="en-US" sz="4100" dirty="0">
              <a:solidFill>
                <a:srgbClr val="FF70DC"/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C090801-A6CA-834E-803B-0A216102E68E}"/>
              </a:ext>
            </a:extLst>
          </p:cNvPr>
          <p:cNvSpPr txBox="1">
            <a:spLocks/>
          </p:cNvSpPr>
          <p:nvPr/>
        </p:nvSpPr>
        <p:spPr>
          <a:xfrm>
            <a:off x="5847436" y="4881082"/>
            <a:ext cx="5894975" cy="16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Long-tail items </a:t>
            </a:r>
          </a:p>
          <a:p>
            <a:pPr lvl="1"/>
            <a:r>
              <a:rPr lang="en-US" sz="2000" dirty="0"/>
              <a:t>Generate the lower 20% of the observations</a:t>
            </a:r>
          </a:p>
          <a:p>
            <a:pPr lvl="1"/>
            <a:r>
              <a:rPr lang="en-US" sz="2000" dirty="0"/>
              <a:t>Empirically validated: Correspond to almost 85% of the items in several datasets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1D5545-C0FC-D147-A79D-6A0111FC5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588" y="1825625"/>
            <a:ext cx="4742670" cy="26623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50AB5CA-771F-6544-8861-86B0057BF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709" y="1825625"/>
            <a:ext cx="3268567" cy="253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7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50" y="1774825"/>
            <a:ext cx="7099880" cy="407942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Comparison with Top-N item Recommendation Models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70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9539" y="1825625"/>
            <a:ext cx="4428067" cy="4351338"/>
          </a:xfrm>
        </p:spPr>
        <p:txBody>
          <a:bodyPr/>
          <a:lstStyle/>
          <a:p>
            <a:endParaRPr lang="en-US" sz="2400" dirty="0"/>
          </a:p>
          <a:p>
            <a:r>
              <a:rPr lang="en-US" dirty="0"/>
              <a:t>GANC</a:t>
            </a:r>
          </a:p>
          <a:p>
            <a:pPr lvl="1"/>
            <a:r>
              <a:rPr lang="en-US" dirty="0"/>
              <a:t>Plugin  the </a:t>
            </a:r>
            <a:r>
              <a:rPr lang="en-US" dirty="0">
                <a:solidFill>
                  <a:srgbClr val="FF0000"/>
                </a:solidFill>
              </a:rPr>
              <a:t>non-personalized </a:t>
            </a:r>
            <a:r>
              <a:rPr lang="en-US" dirty="0"/>
              <a:t>algorithm </a:t>
            </a:r>
            <a:r>
              <a:rPr lang="en-US" dirty="0">
                <a:solidFill>
                  <a:srgbClr val="FF0000"/>
                </a:solidFill>
              </a:rPr>
              <a:t>Pop</a:t>
            </a:r>
            <a:r>
              <a:rPr lang="en-US" dirty="0"/>
              <a:t> as accuracy recommender</a:t>
            </a:r>
          </a:p>
          <a:p>
            <a:pPr lvl="1"/>
            <a:r>
              <a:rPr lang="en-US" dirty="0"/>
              <a:t>Competitive with PSVD100 and more sophisticated algorithms like CofiR100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1922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6" y="1825625"/>
            <a:ext cx="6451612" cy="43513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GANC </a:t>
            </a:r>
            <a:r>
              <a:rPr lang="en-US"/>
              <a:t>with Dynamic </a:t>
            </a:r>
            <a:r>
              <a:rPr lang="en-US" dirty="0"/>
              <a:t>coverage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17916" cy="4351338"/>
          </a:xfrm>
        </p:spPr>
        <p:txBody>
          <a:bodyPr/>
          <a:lstStyle/>
          <a:p>
            <a:r>
              <a:rPr lang="en-US" dirty="0"/>
              <a:t>Using the popular RSVD model as base accuracy recommender </a:t>
            </a:r>
          </a:p>
          <a:p>
            <a:r>
              <a:rPr lang="en-US" dirty="0"/>
              <a:t>Comparing against random and constant coverage </a:t>
            </a:r>
          </a:p>
          <a:p>
            <a:r>
              <a:rPr lang="en-US" dirty="0"/>
              <a:t>F-measure increases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316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GANC </a:t>
            </a:r>
            <a:r>
              <a:rPr lang="en-US"/>
              <a:t>with Dynamic </a:t>
            </a:r>
            <a:r>
              <a:rPr lang="en-US" dirty="0"/>
              <a:t>coverage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34789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Stratified recall emphasizes novelty and accuracy</a:t>
            </a:r>
          </a:p>
          <a:p>
            <a:endParaRPr lang="en-US" dirty="0"/>
          </a:p>
          <a:p>
            <a:r>
              <a:rPr lang="en-US" dirty="0"/>
              <a:t>Stratified recall improves across N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6" y="1825625"/>
            <a:ext cx="6451612" cy="435133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114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GANC </a:t>
            </a:r>
            <a:r>
              <a:rPr lang="en-US"/>
              <a:t>with Dynamic </a:t>
            </a:r>
            <a:r>
              <a:rPr lang="en-US" dirty="0"/>
              <a:t>coverage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34789" cy="4351338"/>
          </a:xfrm>
        </p:spPr>
        <p:txBody>
          <a:bodyPr/>
          <a:lstStyle/>
          <a:p>
            <a:r>
              <a:rPr lang="en-US" dirty="0"/>
              <a:t>LTAccuracy emphasizes novelty and coverage</a:t>
            </a:r>
          </a:p>
          <a:p>
            <a:r>
              <a:rPr lang="en-US" dirty="0"/>
              <a:t>RSVD recommends the same long-tail items to all users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6" y="1825625"/>
            <a:ext cx="6451612" cy="435133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297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GANC </a:t>
            </a:r>
            <a:r>
              <a:rPr lang="en-US"/>
              <a:t>with Dynamic </a:t>
            </a:r>
            <a:r>
              <a:rPr lang="en-US" dirty="0"/>
              <a:t>coverage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34789" cy="4351338"/>
          </a:xfrm>
        </p:spPr>
        <p:txBody>
          <a:bodyPr/>
          <a:lstStyle/>
          <a:p>
            <a:r>
              <a:rPr lang="en-US" dirty="0"/>
              <a:t>Coverage improves </a:t>
            </a:r>
          </a:p>
          <a:p>
            <a:r>
              <a:rPr lang="en-US" dirty="0"/>
              <a:t>This result is the same for all base recommenders and all datasets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6" y="1825625"/>
            <a:ext cx="6451612" cy="435133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335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GANC </a:t>
            </a:r>
            <a:r>
              <a:rPr lang="en-US"/>
              <a:t>with Dynamic </a:t>
            </a:r>
            <a:r>
              <a:rPr lang="en-US" dirty="0"/>
              <a:t>coverage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34789" cy="4351338"/>
          </a:xfrm>
        </p:spPr>
        <p:txBody>
          <a:bodyPr/>
          <a:lstStyle/>
          <a:p>
            <a:r>
              <a:rPr lang="en-US" dirty="0"/>
              <a:t>Lower </a:t>
            </a:r>
            <a:r>
              <a:rPr lang="en-US" dirty="0" err="1"/>
              <a:t>gini</a:t>
            </a:r>
            <a:r>
              <a:rPr lang="en-US" dirty="0"/>
              <a:t> shows balance in recommendations</a:t>
            </a:r>
          </a:p>
          <a:p>
            <a:r>
              <a:rPr lang="en-US" dirty="0"/>
              <a:t>Random long-tail novelty preference and constant obtain best performance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6" y="1825625"/>
            <a:ext cx="6451612" cy="435133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103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GANC </a:t>
            </a:r>
            <a:r>
              <a:rPr lang="en-US"/>
              <a:t>with Dynamic </a:t>
            </a:r>
            <a:r>
              <a:rPr lang="en-US" dirty="0"/>
              <a:t>coverage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76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Considering all metrics at the same time</a:t>
            </a:r>
          </a:p>
        </p:txBody>
      </p:sp>
      <p:pic>
        <p:nvPicPr>
          <p:cNvPr id="11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330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83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GANC with Dynamic coverage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80847" cy="435133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600" dirty="0"/>
              <a:t>Accuracy recommender is PSVD100 </a:t>
            </a:r>
          </a:p>
          <a:p>
            <a:r>
              <a:rPr lang="en-US" sz="2600" dirty="0"/>
              <a:t>Increasing sample size decreases accuracy but increases coverage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600" dirty="0"/>
              <a:t>Accuracy recommender is PSVD10 </a:t>
            </a:r>
          </a:p>
          <a:p>
            <a:r>
              <a:rPr lang="en-US" sz="2600" dirty="0"/>
              <a:t>The bump is due to the base recommender PSVD10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77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72" y="1452884"/>
            <a:ext cx="4638503" cy="3463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72" y="1452884"/>
            <a:ext cx="4836628" cy="346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623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GANC </a:t>
            </a:r>
            <a:r>
              <a:rPr lang="en-US"/>
              <a:t>with Dynamic </a:t>
            </a:r>
            <a:r>
              <a:rPr lang="en-US" dirty="0"/>
              <a:t>coverage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9" y="1248459"/>
            <a:ext cx="8155174" cy="510789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901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07" y="365125"/>
            <a:ext cx="10934701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Comparison with re-rankings models for rating-prediction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94" y="1465834"/>
            <a:ext cx="8960709" cy="440421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97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Challenges</a:t>
            </a:r>
            <a:r>
              <a:rPr lang="en-US" sz="4100" dirty="0"/>
              <a:t>: Accuracy, Novelty, and Coverage Trade-offs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313313" cy="435133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endParaRPr lang="en-US" sz="2400" dirty="0"/>
          </a:p>
          <a:p>
            <a:pPr>
              <a:buFont typeface="Wingdings" charset="2"/>
              <a:buChar char="ü"/>
            </a:pPr>
            <a:r>
              <a:rPr lang="en-US" sz="2400" dirty="0"/>
              <a:t>Promoting long-tail items can increase novelty [Ste11]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Long-tail items are more likely to be unseen</a:t>
            </a:r>
          </a:p>
          <a:p>
            <a:pPr>
              <a:buFont typeface="Wingdings" charset="2"/>
              <a:buChar char="ü"/>
            </a:pPr>
            <a:r>
              <a:rPr lang="en-US" sz="2400" dirty="0"/>
              <a:t>Promoting long-tail items increases coverage [Ste11</a:t>
            </a:r>
            <a:r>
              <a:rPr lang="en-US" dirty="0"/>
              <a:t>]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Generates revenue for providers of items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Long-tail promotion can reduce accuracy [Ste11]</a:t>
            </a:r>
          </a:p>
          <a:p>
            <a:pPr lvl="1">
              <a:buFont typeface="Wingdings" charset="2"/>
              <a:buChar char="Ø"/>
            </a:pPr>
            <a:r>
              <a:rPr lang="en-US" sz="2000" dirty="0"/>
              <a:t>Not all users receptive of long-tail items</a:t>
            </a:r>
          </a:p>
          <a:p>
            <a:pPr>
              <a:buFont typeface="Wingdings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CF271D0-18DF-7A43-BD07-715E014BC1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1318375"/>
              </p:ext>
            </p:extLst>
          </p:nvPr>
        </p:nvGraphicFramePr>
        <p:xfrm>
          <a:off x="7676684" y="1634381"/>
          <a:ext cx="3332908" cy="4542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15933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Comparison with top-N item recommendation models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5" y="1536026"/>
            <a:ext cx="9135885" cy="4640937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810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Results: Sparse </a:t>
            </a:r>
            <a:r>
              <a:rPr lang="en-US" sz="4100" dirty="0"/>
              <a:t>Settings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81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AC91FE-B48F-B043-A021-F63A2E9DE8B0}"/>
              </a:ext>
            </a:extLst>
          </p:cNvPr>
          <p:cNvGrpSpPr/>
          <p:nvPr/>
        </p:nvGrpSpPr>
        <p:grpSpPr>
          <a:xfrm>
            <a:off x="2096429" y="1382750"/>
            <a:ext cx="7649736" cy="4146014"/>
            <a:chOff x="1849732" y="1461360"/>
            <a:chExt cx="8476295" cy="4608329"/>
          </a:xfrm>
        </p:grpSpPr>
        <p:pic>
          <p:nvPicPr>
            <p:cNvPr id="12" name="Content Placeholder 7">
              <a:extLst>
                <a:ext uri="{FF2B5EF4-FFF2-40B4-BE49-F238E27FC236}">
                  <a16:creationId xmlns:a16="http://schemas.microsoft.com/office/drawing/2014/main" id="{97D19DA9-D7EF-BC46-A701-67A825797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8" t="16630" r="50812" b="9564"/>
            <a:stretch/>
          </p:blipFill>
          <p:spPr>
            <a:xfrm>
              <a:off x="2733905" y="2428974"/>
              <a:ext cx="2975517" cy="3010830"/>
            </a:xfrm>
            <a:prstGeom prst="rect">
              <a:avLst/>
            </a:prstGeom>
          </p:spPr>
        </p:pic>
        <p:pic>
          <p:nvPicPr>
            <p:cNvPr id="13" name="Content Placeholder 7">
              <a:extLst>
                <a:ext uri="{FF2B5EF4-FFF2-40B4-BE49-F238E27FC236}">
                  <a16:creationId xmlns:a16="http://schemas.microsoft.com/office/drawing/2014/main" id="{C8557D95-9934-AE4D-A5E9-9FE7F6B0D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98" t="16084" r="369" b="9564"/>
            <a:stretch/>
          </p:blipFill>
          <p:spPr>
            <a:xfrm>
              <a:off x="6464453" y="2406671"/>
              <a:ext cx="3268236" cy="30331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2BAD5A-366C-264D-835B-855A63F2635A}"/>
                </a:ext>
              </a:extLst>
            </p:cNvPr>
            <p:cNvSpPr txBox="1"/>
            <p:nvPr/>
          </p:nvSpPr>
          <p:spPr>
            <a:xfrm>
              <a:off x="7347955" y="5506710"/>
              <a:ext cx="1786054" cy="5629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Accuracy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415BB8-63EA-CE44-9C5C-F5581808615E}"/>
                </a:ext>
              </a:extLst>
            </p:cNvPr>
            <p:cNvSpPr txBox="1"/>
            <p:nvPr/>
          </p:nvSpPr>
          <p:spPr>
            <a:xfrm>
              <a:off x="3685473" y="5486780"/>
              <a:ext cx="1786054" cy="5629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Accuracy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282732-780A-D94A-B289-F6428B917157}"/>
                </a:ext>
              </a:extLst>
            </p:cNvPr>
            <p:cNvSpPr txBox="1"/>
            <p:nvPr/>
          </p:nvSpPr>
          <p:spPr>
            <a:xfrm rot="16200000">
              <a:off x="4990868" y="3517745"/>
              <a:ext cx="2268112" cy="5136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Coverage2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662AE7-F69D-894D-8B6F-2A2A0EB12E39}"/>
                </a:ext>
              </a:extLst>
            </p:cNvPr>
            <p:cNvSpPr txBox="1"/>
            <p:nvPr/>
          </p:nvSpPr>
          <p:spPr>
            <a:xfrm rot="16200000">
              <a:off x="1222914" y="3517745"/>
              <a:ext cx="2268113" cy="5136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Novelty2</a:t>
              </a:r>
            </a:p>
          </p:txBody>
        </p:sp>
        <p:pic>
          <p:nvPicPr>
            <p:cNvPr id="18" name="Content Placeholder 7">
              <a:extLst>
                <a:ext uri="{FF2B5EF4-FFF2-40B4-BE49-F238E27FC236}">
                  <a16:creationId xmlns:a16="http://schemas.microsoft.com/office/drawing/2014/main" id="{FC69779B-424E-504F-9A6D-1B7BA685F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02" t="-2063" r="1311" b="84463"/>
            <a:stretch/>
          </p:blipFill>
          <p:spPr>
            <a:xfrm>
              <a:off x="1849732" y="1461360"/>
              <a:ext cx="8476295" cy="858096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6003AB7-0701-9048-B2B2-DAE6CCB55055}"/>
              </a:ext>
            </a:extLst>
          </p:cNvPr>
          <p:cNvSpPr/>
          <p:nvPr/>
        </p:nvSpPr>
        <p:spPr>
          <a:xfrm>
            <a:off x="1676400" y="5450807"/>
            <a:ext cx="10515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GANC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Plugin  the </a:t>
            </a:r>
            <a:r>
              <a:rPr lang="en-US" sz="2200" dirty="0">
                <a:solidFill>
                  <a:srgbClr val="FF70DC"/>
                </a:solidFill>
              </a:rPr>
              <a:t>non-personalized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algorithm </a:t>
            </a:r>
            <a:r>
              <a:rPr lang="en-US" sz="2200" dirty="0">
                <a:solidFill>
                  <a:srgbClr val="FF70DC"/>
                </a:solidFill>
              </a:rPr>
              <a:t>Pop</a:t>
            </a:r>
            <a:r>
              <a:rPr lang="en-US" sz="2200" dirty="0"/>
              <a:t> as accuracy recommender</a:t>
            </a:r>
            <a:endParaRPr lang="en-US" sz="2200" dirty="0">
              <a:solidFill>
                <a:srgbClr val="FF70DC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70DC"/>
                </a:solidFill>
              </a:rPr>
              <a:t>Competitive</a:t>
            </a:r>
            <a:r>
              <a:rPr lang="en-US" sz="2200" dirty="0"/>
              <a:t> with PSVD100 and more sophisticated algorithms like CofiR100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07061-4F5E-8C4A-87D0-3679A4052182}"/>
              </a:ext>
            </a:extLst>
          </p:cNvPr>
          <p:cNvSpPr txBox="1"/>
          <p:nvPr/>
        </p:nvSpPr>
        <p:spPr>
          <a:xfrm>
            <a:off x="9297617" y="3274449"/>
            <a:ext cx="2580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Accuracy measured by f-measure@5</a:t>
            </a:r>
          </a:p>
          <a:p>
            <a:r>
              <a:rPr lang="en-US" sz="1200" dirty="0"/>
              <a:t>Novelty measured by LTAccuracy@5[cite?]</a:t>
            </a:r>
          </a:p>
          <a:p>
            <a:r>
              <a:rPr lang="en-US" sz="1200" dirty="0"/>
              <a:t>Coverage measured by Coverage@5</a:t>
            </a:r>
          </a:p>
        </p:txBody>
      </p:sp>
    </p:spTree>
    <p:extLst>
      <p:ext uri="{BB962C8B-B14F-4D97-AF65-F5344CB8AC3E}">
        <p14:creationId xmlns:p14="http://schemas.microsoft.com/office/powerpoint/2010/main" val="13296181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Long-Tail Novelty Preference Model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/>
                          <m:t>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4732867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</a:rPr>
                  <a:t>Propose 4 different models</a:t>
                </a:r>
              </a:p>
              <a:p>
                <a:pPr lvl="1"/>
                <a:r>
                  <a:rPr lang="en-US" sz="2000" dirty="0">
                    <a:solidFill>
                      <a:prstClr val="black"/>
                    </a:solidFill>
                  </a:rPr>
                  <a:t>Range from simple heuristics like count of number of ratings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  <m:sup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</a:rPr>
                  <a:t> to learning-based model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  <m:sup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</m:sSubSup>
                    <m:r>
                      <a:rPr lang="en-US" sz="2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4732867" cy="4351338"/>
              </a:xfrm>
              <a:blipFill>
                <a:blip r:embed="rId4"/>
                <a:stretch>
                  <a:fillRect l="-1604" t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571067" y="1825624"/>
            <a:ext cx="6151241" cy="4530725"/>
          </a:xfrm>
        </p:spPr>
        <p:txBody>
          <a:bodyPr>
            <a:normAutofit/>
          </a:bodyPr>
          <a:lstStyle/>
          <a:p>
            <a:r>
              <a:rPr lang="en-US" sz="2400" dirty="0"/>
              <a:t>Learning Long-Tail novelty preference</a:t>
            </a:r>
          </a:p>
          <a:p>
            <a:r>
              <a:rPr lang="en-US" sz="2400" dirty="0"/>
              <a:t>Assumptions </a:t>
            </a:r>
          </a:p>
          <a:p>
            <a:pPr lvl="1"/>
            <a:r>
              <a:rPr lang="en-US" sz="2000" dirty="0"/>
              <a:t>Items have an importance weight</a:t>
            </a:r>
          </a:p>
          <a:p>
            <a:pPr lvl="1"/>
            <a:r>
              <a:rPr lang="en-US" sz="2000" dirty="0"/>
              <a:t>Users have an average … </a:t>
            </a:r>
          </a:p>
          <a:p>
            <a:endParaRPr lang="en-US" sz="2400" dirty="0"/>
          </a:p>
          <a:p>
            <a:r>
              <a:rPr lang="en-US" sz="2400" dirty="0"/>
              <a:t>Solve iteratively</a:t>
            </a:r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82</a:t>
            </a:fld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9804399" y="81491"/>
          <a:ext cx="2525991" cy="191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55" y="4274266"/>
            <a:ext cx="5027952" cy="611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45" y="5371483"/>
            <a:ext cx="4089615" cy="5658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213DA2-37DA-8141-8309-6F2A24D2FF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87" y="3283807"/>
            <a:ext cx="4144079" cy="29018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23C261-080B-0346-B0C9-53A36F9CE962}"/>
              </a:ext>
            </a:extLst>
          </p:cNvPr>
          <p:cNvSpPr txBox="1"/>
          <p:nvPr/>
        </p:nvSpPr>
        <p:spPr>
          <a:xfrm>
            <a:off x="2759764" y="6185611"/>
            <a:ext cx="88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ML-1M</a:t>
            </a:r>
          </a:p>
        </p:txBody>
      </p:sp>
    </p:spTree>
    <p:extLst>
      <p:ext uri="{BB962C8B-B14F-4D97-AF65-F5344CB8AC3E}">
        <p14:creationId xmlns:p14="http://schemas.microsoft.com/office/powerpoint/2010/main" val="28801925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</a:t>
            </a:r>
            <a:r>
              <a:rPr lang="en-US" sz="4100" dirty="0"/>
              <a:t> GANC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934477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>
                    <a:solidFill>
                      <a:srgbClr val="FF70DC"/>
                    </a:solidFill>
                  </a:rPr>
                  <a:t>Proposed </a:t>
                </a:r>
                <a:r>
                  <a:rPr lang="en-US" sz="2400" dirty="0"/>
                  <a:t>4 models for estimating Long-Tail novelty preference for </a:t>
                </a:r>
                <a:r>
                  <a:rPr lang="en-US" sz="2400" dirty="0">
                    <a:solidFill>
                      <a:srgbClr val="FF70DC"/>
                    </a:solidFill>
                  </a:rPr>
                  <a:t>each user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70DC"/>
                    </a:solidFill>
                  </a:rPr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sz="20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200" dirty="0"/>
                  <a:t>Activity measure</a:t>
                </a:r>
              </a:p>
              <a:p>
                <a:pPr lvl="2"/>
                <a:r>
                  <a:rPr lang="en-US" sz="1600" dirty="0"/>
                  <a:t>Number observations in train set (e.g., number of rated items)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200" dirty="0"/>
                  <a:t>Normalized long-tail measure</a:t>
                </a:r>
              </a:p>
              <a:p>
                <a:pPr lvl="2"/>
                <a:r>
                  <a:rPr lang="en-US" sz="1600" dirty="0"/>
                  <a:t>Ratio of long-tail items they have rated in train set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200" dirty="0"/>
                  <a:t>TFIDF-Measure</a:t>
                </a:r>
              </a:p>
              <a:p>
                <a:pPr lvl="2"/>
                <a:r>
                  <a:rPr lang="en-US" sz="1600" dirty="0"/>
                  <a:t>Incorporates rating and popularity of items</a:t>
                </a:r>
              </a:p>
              <a:p>
                <a:pPr marL="914400" lvl="1" indent="-457200">
                  <a:buFont typeface="+mj-lt"/>
                  <a:buAutoNum type="arabicPeriod" startAt="4"/>
                </a:pPr>
                <a:r>
                  <a:rPr lang="en-US" sz="2200" dirty="0"/>
                  <a:t>Generalized measure</a:t>
                </a:r>
              </a:p>
              <a:p>
                <a:pPr lvl="2"/>
                <a:r>
                  <a:rPr lang="en-US" sz="1600" dirty="0"/>
                  <a:t>Optimization approach</a:t>
                </a:r>
              </a:p>
              <a:p>
                <a:pPr lvl="2"/>
                <a:r>
                  <a:rPr lang="en-US" sz="1600" dirty="0"/>
                  <a:t>Incorporates rating information, popularity of items, and view of other users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934477" cy="4351338"/>
              </a:xfrm>
              <a:blipFill>
                <a:blip r:embed="rId3"/>
                <a:stretch>
                  <a:fillRect l="-1282" t="-2924" r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7312404" y="1499222"/>
            <a:ext cx="4866896" cy="4530725"/>
          </a:xfrm>
        </p:spPr>
        <p:txBody>
          <a:bodyPr>
            <a:normAutofit lnSpcReduction="10000"/>
          </a:bodyPr>
          <a:lstStyle/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0" indent="0">
              <a:buNone/>
            </a:pPr>
            <a:endParaRPr lang="en-US" sz="2400" dirty="0">
              <a:solidFill>
                <a:srgbClr val="FF70DC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70DC"/>
                </a:solidFill>
              </a:rPr>
              <a:t>Identify broader categories of users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83</a:t>
            </a:fld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9804399" y="81491"/>
          <a:ext cx="2525991" cy="191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A7DD661-9448-B944-91ED-BA9154609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05" y="2182399"/>
            <a:ext cx="3997668" cy="2799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0F000C-C6A2-8B4F-88E0-EDA986BBF41A}"/>
              </a:ext>
            </a:extLst>
          </p:cNvPr>
          <p:cNvSpPr txBox="1"/>
          <p:nvPr/>
        </p:nvSpPr>
        <p:spPr>
          <a:xfrm>
            <a:off x="9359529" y="5001261"/>
            <a:ext cx="88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ML-1M</a:t>
            </a:r>
          </a:p>
        </p:txBody>
      </p:sp>
    </p:spTree>
    <p:extLst>
      <p:ext uri="{BB962C8B-B14F-4D97-AF65-F5344CB8AC3E}">
        <p14:creationId xmlns:p14="http://schemas.microsoft.com/office/powerpoint/2010/main" val="1623255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</a:t>
            </a:r>
            <a:r>
              <a:rPr lang="en-US" sz="4100" dirty="0"/>
              <a:t> GANC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934477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>
                    <a:solidFill>
                      <a:srgbClr val="FF70DC"/>
                    </a:solidFill>
                  </a:rPr>
                  <a:t>Proposed </a:t>
                </a:r>
                <a:r>
                  <a:rPr lang="en-US" sz="2400" dirty="0"/>
                  <a:t>4 models for estimating Long-Tail novelty preference for </a:t>
                </a:r>
                <a:r>
                  <a:rPr lang="en-US" sz="2400" dirty="0">
                    <a:solidFill>
                      <a:srgbClr val="FF70DC"/>
                    </a:solidFill>
                  </a:rPr>
                  <a:t>each user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70DC"/>
                    </a:solidFill>
                  </a:rPr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sz="20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200" dirty="0"/>
                  <a:t>Activity measure</a:t>
                </a:r>
              </a:p>
              <a:p>
                <a:pPr lvl="2"/>
                <a:r>
                  <a:rPr lang="en-US" sz="1600" dirty="0"/>
                  <a:t>Number observations in train set (e.g., number of rated items)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200" dirty="0"/>
                  <a:t>Normalized long-tail measure</a:t>
                </a:r>
              </a:p>
              <a:p>
                <a:pPr lvl="2"/>
                <a:r>
                  <a:rPr lang="en-US" sz="1600" dirty="0"/>
                  <a:t>Ratio of long-tail items they have rated in train set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200" dirty="0"/>
                  <a:t>TFIDF-Measure</a:t>
                </a:r>
              </a:p>
              <a:p>
                <a:pPr lvl="2"/>
                <a:r>
                  <a:rPr lang="en-US" sz="1600" dirty="0"/>
                  <a:t>Incorporates rating and popularity of items</a:t>
                </a:r>
              </a:p>
              <a:p>
                <a:pPr marL="914400" lvl="1" indent="-457200">
                  <a:buFont typeface="+mj-lt"/>
                  <a:buAutoNum type="arabicPeriod" startAt="4"/>
                </a:pPr>
                <a:r>
                  <a:rPr lang="en-US" sz="2200" dirty="0"/>
                  <a:t>Generalized measure</a:t>
                </a:r>
              </a:p>
              <a:p>
                <a:pPr lvl="2"/>
                <a:r>
                  <a:rPr lang="en-US" sz="1600" dirty="0"/>
                  <a:t>Optimization approach</a:t>
                </a:r>
              </a:p>
              <a:p>
                <a:pPr lvl="2"/>
                <a:r>
                  <a:rPr lang="en-US" sz="1600" dirty="0"/>
                  <a:t>Incorporates rating information, popularity of items, and view of other users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934477" cy="4351338"/>
              </a:xfrm>
              <a:blipFill>
                <a:blip r:embed="rId3"/>
                <a:stretch>
                  <a:fillRect l="-1282" t="-2924" r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7312404" y="1499222"/>
            <a:ext cx="4866896" cy="4530725"/>
          </a:xfrm>
        </p:spPr>
        <p:txBody>
          <a:bodyPr>
            <a:normAutofit lnSpcReduction="10000"/>
          </a:bodyPr>
          <a:lstStyle/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0" indent="0">
              <a:buNone/>
            </a:pPr>
            <a:endParaRPr lang="en-US" sz="2400" dirty="0">
              <a:solidFill>
                <a:srgbClr val="FF70DC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70DC"/>
                </a:solidFill>
              </a:rPr>
              <a:t>Identify broader categories of users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84</a:t>
            </a:fld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9804399" y="81491"/>
          <a:ext cx="2525991" cy="191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A7DD661-9448-B944-91ED-BA9154609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05" y="2182399"/>
            <a:ext cx="3997668" cy="2799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0F000C-C6A2-8B4F-88E0-EDA986BBF41A}"/>
              </a:ext>
            </a:extLst>
          </p:cNvPr>
          <p:cNvSpPr txBox="1"/>
          <p:nvPr/>
        </p:nvSpPr>
        <p:spPr>
          <a:xfrm>
            <a:off x="9359529" y="5001261"/>
            <a:ext cx="88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ML-1M</a:t>
            </a:r>
          </a:p>
        </p:txBody>
      </p:sp>
    </p:spTree>
    <p:extLst>
      <p:ext uri="{BB962C8B-B14F-4D97-AF65-F5344CB8AC3E}">
        <p14:creationId xmlns:p14="http://schemas.microsoft.com/office/powerpoint/2010/main" val="23036500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20A1-F0F1-614F-A06D-BD3D90BE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Approach Overview: </a:t>
            </a:r>
            <a:r>
              <a:rPr lang="en-US" sz="4100" dirty="0"/>
              <a:t>GANC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221BE6-27A7-9C41-8750-B8C0E62B7FF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361854" cy="4351338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Proposed 4</a:t>
                </a:r>
                <a:r>
                  <a:rPr lang="en-US" sz="2400" dirty="0">
                    <a:solidFill>
                      <a:srgbClr val="92D050"/>
                    </a:solidFill>
                  </a:rPr>
                  <a:t>  </a:t>
                </a:r>
                <a:r>
                  <a:rPr lang="en-US" sz="2400" dirty="0">
                    <a:solidFill>
                      <a:srgbClr val="FF70DC"/>
                    </a:solidFill>
                  </a:rPr>
                  <a:t>long-tail novelty preference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70DC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70DC"/>
                    </a:solidFill>
                  </a:rPr>
                  <a:t>) </a:t>
                </a:r>
                <a:r>
                  <a:rPr lang="en-US" sz="2400" dirty="0"/>
                  <a:t>models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Including</a:t>
                </a:r>
                <a:r>
                  <a:rPr lang="en-US" sz="2200" dirty="0">
                    <a:solidFill>
                      <a:srgbClr val="FF70DC"/>
                    </a:solidFill>
                  </a:rPr>
                  <a:t> Generalized measure </a:t>
                </a:r>
                <a:endParaRPr lang="en-US" dirty="0">
                  <a:solidFill>
                    <a:srgbClr val="FF70DC"/>
                  </a:solidFill>
                </a:endParaRPr>
              </a:p>
              <a:p>
                <a:pPr marL="1143000" lvl="3">
                  <a:spcBef>
                    <a:spcPts val="1000"/>
                  </a:spcBef>
                </a:pPr>
                <a:r>
                  <a:rPr lang="en-US" sz="2000" dirty="0"/>
                  <a:t>Optimization approach</a:t>
                </a:r>
              </a:p>
              <a:p>
                <a:pPr marL="1143000" lvl="3">
                  <a:spcBef>
                    <a:spcPts val="1000"/>
                  </a:spcBef>
                </a:pPr>
                <a:r>
                  <a:rPr lang="en-US" sz="2000" dirty="0"/>
                  <a:t>Popularity of items, rating information, and view of other users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221BE6-27A7-9C41-8750-B8C0E62B7F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361854" cy="4351338"/>
              </a:xfrm>
              <a:blipFill>
                <a:blip r:embed="rId3"/>
                <a:stretch>
                  <a:fillRect l="-1655" t="-2339" r="-1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D63B4-E1CB-EA4D-922E-F9D80CEAC3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D87FE-DACD-DB46-B12A-60345DEB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85</a:t>
            </a:fld>
            <a:endParaRPr lang="en-US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CCBD1D5-888D-614F-BE80-CC3E01B957FF}"/>
              </a:ext>
            </a:extLst>
          </p:cNvPr>
          <p:cNvSpPr txBox="1">
            <a:spLocks/>
          </p:cNvSpPr>
          <p:nvPr/>
        </p:nvSpPr>
        <p:spPr>
          <a:xfrm>
            <a:off x="6019800" y="1142448"/>
            <a:ext cx="4866896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914400" lvl="1" indent="-457200">
              <a:buFont typeface="+mj-lt"/>
              <a:buAutoNum type="arabicPeriod" startAt="4"/>
            </a:pPr>
            <a:endParaRPr lang="en-US" dirty="0"/>
          </a:p>
          <a:p>
            <a:pPr marL="0" indent="0">
              <a:buFont typeface="Arial"/>
              <a:buNone/>
            </a:pPr>
            <a:endParaRPr lang="en-US" sz="2400" dirty="0">
              <a:solidFill>
                <a:srgbClr val="FF70DC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96DC69-7E75-3A43-895E-A2B3ED5FDC22}"/>
              </a:ext>
            </a:extLst>
          </p:cNvPr>
          <p:cNvGrpSpPr/>
          <p:nvPr/>
        </p:nvGrpSpPr>
        <p:grpSpPr>
          <a:xfrm>
            <a:off x="6544541" y="2383028"/>
            <a:ext cx="3997668" cy="3239999"/>
            <a:chOff x="6544541" y="1870075"/>
            <a:chExt cx="3997668" cy="323999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F13D77C-FEDB-C746-BD7D-D4AD1029D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541" y="1870075"/>
              <a:ext cx="3997668" cy="279928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52B3F5-B956-2D44-BFF0-55FFE9A15B72}"/>
                </a:ext>
              </a:extLst>
            </p:cNvPr>
            <p:cNvSpPr txBox="1"/>
            <p:nvPr/>
          </p:nvSpPr>
          <p:spPr>
            <a:xfrm>
              <a:off x="8470202" y="4740742"/>
              <a:ext cx="889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ML-1M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BD369D2-24C8-D14F-A733-0FC712210925}"/>
              </a:ext>
            </a:extLst>
          </p:cNvPr>
          <p:cNvSpPr txBox="1"/>
          <p:nvPr/>
        </p:nvSpPr>
        <p:spPr>
          <a:xfrm>
            <a:off x="7132756" y="5483493"/>
            <a:ext cx="3564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70DC"/>
                </a:solidFill>
              </a:rPr>
              <a:t>Identify broader categories of users </a:t>
            </a:r>
          </a:p>
          <a:p>
            <a:endParaRPr lang="en-US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4D77507-215B-014F-91D0-7A5AF5785B32}"/>
              </a:ext>
            </a:extLst>
          </p:cNvPr>
          <p:cNvGraphicFramePr>
            <a:graphicFrameLocks/>
          </p:cNvGraphicFramePr>
          <p:nvPr/>
        </p:nvGraphicFramePr>
        <p:xfrm>
          <a:off x="9804399" y="81491"/>
          <a:ext cx="2525991" cy="191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857847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DBFE11-AE7F-1B48-9DF6-50C328083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70DC"/>
                </a:solidFill>
              </a:rPr>
              <a:t>Part 2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82E8518-A08D-034D-A3DF-05800988AD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0A60A-1F71-2C4E-86B1-C3ADA487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236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7A7BF-708D-2043-ADDA-44C6EDE5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70DC"/>
                </a:solidFill>
              </a:rPr>
              <a:t>Part 3: </a:t>
            </a:r>
            <a:r>
              <a:rPr lang="en-US" sz="4000" dirty="0"/>
              <a:t>Objectives</a:t>
            </a:r>
            <a:endParaRPr lang="en-US" sz="4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39059E-50BC-1E44-9842-C30410CAFC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Setup</a:t>
                </a:r>
              </a:p>
              <a:p>
                <a:pPr lvl="1"/>
                <a:r>
                  <a:rPr lang="en-US" dirty="0"/>
                  <a:t>Use large-scale and real-world query workloads</a:t>
                </a:r>
              </a:p>
              <a:p>
                <a:pPr lvl="2"/>
                <a:r>
                  <a:rPr lang="en-US" dirty="0"/>
                  <a:t>No access to database statistics or query execution plans!</a:t>
                </a:r>
              </a:p>
              <a:p>
                <a:pPr lvl="1"/>
                <a:r>
                  <a:rPr lang="en-US" dirty="0"/>
                  <a:t>Consider different problem settings</a:t>
                </a:r>
              </a:p>
              <a:p>
                <a:pPr lvl="2"/>
                <a:r>
                  <a:rPr lang="en-US" dirty="0"/>
                  <a:t>Depending on new query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the workload 𝑾</a:t>
                </a:r>
              </a:p>
              <a:p>
                <a:pPr marL="342900" indent="-342900">
                  <a:buFont typeface="Arial" charset="0"/>
                  <a:buChar char="•"/>
                </a:pPr>
                <a:endParaRPr lang="en-US" dirty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dirty="0"/>
                  <a:t>Goal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dirty="0"/>
                  <a:t>Predict properties of SQL queries – prior to execution</a:t>
                </a:r>
              </a:p>
              <a:p>
                <a:pPr marL="1257300" lvl="2" indent="-342900">
                  <a:buFont typeface="Arial" charset="0"/>
                  <a:buChar char="•"/>
                </a:pPr>
                <a:r>
                  <a:rPr lang="en-US" dirty="0"/>
                  <a:t>Establish appropriate baselines w.r.t. data properties</a:t>
                </a:r>
              </a:p>
              <a:p>
                <a:pPr marL="1257300" lvl="2" indent="-342900">
                  <a:buFont typeface="Arial" charset="0"/>
                  <a:buChar char="•"/>
                </a:pPr>
                <a:r>
                  <a:rPr lang="en-US" dirty="0"/>
                  <a:t>Assess feasibility of complex queries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39059E-50BC-1E44-9842-C30410CAFC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AF27A-E63A-364C-BB21-CF0B1A42F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133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7A7BF-708D-2043-ADDA-44C6EDE5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/>
              <a:t>Facilitating SQL Query Composition and Analysis: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9059E-50BC-1E44-9842-C30410CAF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Inefficient SQL queries</a:t>
            </a:r>
          </a:p>
          <a:p>
            <a:pPr lvl="1"/>
            <a:r>
              <a:rPr lang="en-US" sz="2200" dirty="0"/>
              <a:t>Detrimental for both </a:t>
            </a:r>
            <a:r>
              <a:rPr lang="en-US" sz="2200" dirty="0">
                <a:solidFill>
                  <a:srgbClr val="00B0F0"/>
                </a:solidFill>
              </a:rPr>
              <a:t>system</a:t>
            </a:r>
            <a:r>
              <a:rPr lang="en-US" sz="2200" dirty="0"/>
              <a:t> resources and </a:t>
            </a:r>
            <a:r>
              <a:rPr lang="en-US" sz="2200" dirty="0">
                <a:solidFill>
                  <a:srgbClr val="00B0F0"/>
                </a:solidFill>
              </a:rPr>
              <a:t>user</a:t>
            </a:r>
            <a:r>
              <a:rPr lang="en-US" sz="2200" dirty="0"/>
              <a:t> time and effort</a:t>
            </a:r>
          </a:p>
          <a:p>
            <a:r>
              <a:rPr lang="en-US" sz="2400" dirty="0"/>
              <a:t>To write efficient SQL queries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Gain knowledge of database schema, tuples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Consider query execution plans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Can be imprecise [BDM19]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Rely on database statistics and heuristics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Use hints or tutorials  offered by system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E.g., write ``Count’’ queries before submitting query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B0F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</a:rPr>
              <a:t>Provide SQL query performance insights automatically?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AF27A-E63A-364C-BB21-CF0B1A42F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733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13B78-BE99-074A-9533-578044708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37913-ECA4-0144-9B37-68109D820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use 2 real-world query workloads</a:t>
            </a:r>
          </a:p>
          <a:p>
            <a:pPr lvl="1"/>
            <a:r>
              <a:rPr lang="en-US" sz="2200" dirty="0"/>
              <a:t>Sloan Digital Sky Server (SDSS)</a:t>
            </a:r>
            <a:r>
              <a:rPr lang="en-CA" dirty="0"/>
              <a:t> [RTS14]</a:t>
            </a:r>
            <a:endParaRPr lang="en-US" sz="2200" dirty="0"/>
          </a:p>
          <a:p>
            <a:pPr lvl="2"/>
            <a:r>
              <a:rPr lang="en-US" dirty="0"/>
              <a:t>Scientific computing domain, astronomy </a:t>
            </a:r>
          </a:p>
          <a:p>
            <a:pPr lvl="2"/>
            <a:r>
              <a:rPr lang="en-US" dirty="0"/>
              <a:t>Publicly available </a:t>
            </a:r>
          </a:p>
          <a:p>
            <a:pPr lvl="2"/>
            <a:r>
              <a:rPr lang="en-US" dirty="0"/>
              <a:t>Accumulated over 20 years</a:t>
            </a:r>
          </a:p>
          <a:p>
            <a:pPr lvl="2"/>
            <a:r>
              <a:rPr lang="en-US" dirty="0"/>
              <a:t>Extracted ~600K SQL queries</a:t>
            </a:r>
          </a:p>
          <a:p>
            <a:pPr lvl="1"/>
            <a:r>
              <a:rPr lang="en-US" sz="2200" dirty="0" err="1"/>
              <a:t>SQLShare</a:t>
            </a:r>
            <a:r>
              <a:rPr lang="en-US" sz="2200" dirty="0"/>
              <a:t> </a:t>
            </a:r>
            <a:r>
              <a:rPr lang="en-CA" dirty="0"/>
              <a:t>[JMH16]</a:t>
            </a:r>
            <a:endParaRPr lang="en-US" sz="2200" dirty="0"/>
          </a:p>
          <a:p>
            <a:pPr lvl="2"/>
            <a:r>
              <a:rPr lang="en-US" dirty="0"/>
              <a:t>Users upload data, write queries, and share</a:t>
            </a:r>
          </a:p>
          <a:p>
            <a:pPr lvl="2"/>
            <a:r>
              <a:rPr lang="en-US" dirty="0"/>
              <a:t>Contains ~27K SQL queries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C8572-0EA0-084F-8DF5-BF53B58C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12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70DC"/>
                </a:solidFill>
              </a:rPr>
              <a:t>Related Work</a:t>
            </a:r>
            <a:r>
              <a:rPr lang="en-US" dirty="0"/>
              <a:t>: Re-ranking Frameworks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31331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solidFill>
                  <a:srgbClr val="FF70DC"/>
                </a:solidFill>
              </a:rPr>
              <a:t>Re-rank predictions </a:t>
            </a:r>
            <a:r>
              <a:rPr lang="en-US" sz="2600" dirty="0"/>
              <a:t>of a </a:t>
            </a:r>
            <a:r>
              <a:rPr lang="en-US" sz="2600" dirty="0">
                <a:solidFill>
                  <a:srgbClr val="FF70DC"/>
                </a:solidFill>
              </a:rPr>
              <a:t>base recommender</a:t>
            </a:r>
            <a:r>
              <a:rPr lang="en-US" sz="2600" dirty="0"/>
              <a:t> to optimize for additional objectives [</a:t>
            </a:r>
            <a:r>
              <a:rPr lang="tr-TR" sz="2600" dirty="0"/>
              <a:t>AK12,</a:t>
            </a:r>
            <a:r>
              <a:rPr lang="nl-NL" sz="2600" dirty="0"/>
              <a:t> HCH14</a:t>
            </a:r>
            <a:r>
              <a:rPr lang="en-US" sz="2600" dirty="0"/>
              <a:t>]</a:t>
            </a:r>
            <a:endParaRPr lang="en-US" sz="2400" dirty="0"/>
          </a:p>
          <a:p>
            <a:r>
              <a:rPr lang="en-US" sz="2600" dirty="0"/>
              <a:t>Advantage</a:t>
            </a:r>
          </a:p>
          <a:p>
            <a:pPr lvl="1"/>
            <a:r>
              <a:rPr lang="en-US" dirty="0"/>
              <a:t>Computationally efficient</a:t>
            </a:r>
          </a:p>
          <a:p>
            <a:r>
              <a:rPr lang="en-US" sz="2600" dirty="0"/>
              <a:t>Limitations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Trade-off parameters are not personalized per user</a:t>
            </a:r>
          </a:p>
          <a:p>
            <a:pPr lvl="2">
              <a:buFont typeface="Arial" charset="0"/>
              <a:buChar char="•"/>
            </a:pPr>
            <a:r>
              <a:rPr lang="en-US" sz="1800" dirty="0"/>
              <a:t>But users have varying levels of preference for different objectives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Often limited to a specific base recommender that may be sensitive to dataset density</a:t>
            </a:r>
          </a:p>
          <a:p>
            <a:pPr lvl="2"/>
            <a:r>
              <a:rPr lang="en-US" sz="1800" dirty="0"/>
              <a:t>Datasets are pruned and problem is examined in dense settings.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02809328"/>
              </p:ext>
            </p:extLst>
          </p:nvPr>
        </p:nvGraphicFramePr>
        <p:xfrm>
          <a:off x="7467771" y="1825625"/>
          <a:ext cx="3750733" cy="4111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55431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7A7BF-708D-2043-ADDA-44C6EDE5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Approach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39059E-50BC-1E44-9842-C30410CAFC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Setup</a:t>
                </a:r>
              </a:p>
              <a:p>
                <a:pPr lvl="1"/>
                <a:r>
                  <a:rPr lang="en-US" dirty="0"/>
                  <a:t>Use large-scale and real-world query workloads</a:t>
                </a:r>
              </a:p>
              <a:p>
                <a:pPr lvl="2"/>
                <a:r>
                  <a:rPr lang="en-US" dirty="0"/>
                  <a:t>No access to database statistics or query execution plans!</a:t>
                </a:r>
              </a:p>
              <a:p>
                <a:pPr lvl="1"/>
                <a:r>
                  <a:rPr lang="en-US" dirty="0"/>
                  <a:t>Consider different problem settings</a:t>
                </a:r>
              </a:p>
              <a:p>
                <a:pPr lvl="2"/>
                <a:r>
                  <a:rPr lang="en-US" dirty="0"/>
                  <a:t>Depending on new query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the workload 𝑾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dirty="0"/>
                  <a:t>Goal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dirty="0"/>
                  <a:t>Predict SQL query performance properties – prior to execution</a:t>
                </a:r>
              </a:p>
              <a:p>
                <a:pPr marL="1257300" lvl="2" indent="-342900">
                  <a:buFont typeface="Arial" charset="0"/>
                  <a:buChar char="•"/>
                </a:pPr>
                <a:r>
                  <a:rPr lang="en-US" dirty="0"/>
                  <a:t>Understand data properties </a:t>
                </a:r>
              </a:p>
              <a:p>
                <a:pPr marL="1257300" lvl="2" indent="-342900">
                  <a:buFont typeface="Arial" charset="0"/>
                  <a:buChar char="•"/>
                </a:pPr>
                <a:r>
                  <a:rPr lang="en-US" dirty="0"/>
                  <a:t>Establish appropriate baselines</a:t>
                </a:r>
              </a:p>
              <a:p>
                <a:pPr marL="1257300" lvl="2" indent="-342900">
                  <a:buFont typeface="Arial" charset="0"/>
                  <a:buChar char="•"/>
                </a:pPr>
                <a:r>
                  <a:rPr lang="en-US" dirty="0"/>
                  <a:t>Assess feasibility of complex queries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39059E-50BC-1E44-9842-C30410CAFC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AF27A-E63A-364C-BB21-CF0B1A42F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096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50" y="3125701"/>
            <a:ext cx="3709001" cy="314095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Evaluated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567A25-874C-A54C-8DFD-1E0DCCA50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6734" y="1825625"/>
            <a:ext cx="5334000" cy="4351338"/>
          </a:xfrm>
        </p:spPr>
        <p:txBody>
          <a:bodyPr>
            <a:normAutofit/>
          </a:bodyPr>
          <a:lstStyle/>
          <a:p>
            <a:pPr lvl="1"/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91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7EFE4809-AC89-4F48-BDD5-090385EB9F99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61664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Simple baselines</a:t>
            </a:r>
          </a:p>
          <a:p>
            <a:pPr lvl="1"/>
            <a:r>
              <a:rPr lang="en-US" dirty="0"/>
              <a:t>Most frequent (</a:t>
            </a:r>
            <a:r>
              <a:rPr lang="en-US" dirty="0" err="1"/>
              <a:t>mfreq</a:t>
            </a:r>
            <a:r>
              <a:rPr lang="en-US" dirty="0"/>
              <a:t>) class for classification</a:t>
            </a:r>
          </a:p>
          <a:p>
            <a:pPr lvl="1"/>
            <a:r>
              <a:rPr lang="en-US" dirty="0"/>
              <a:t>Median of distribution (median) for regression</a:t>
            </a:r>
            <a:endParaRPr lang="en-US" sz="2600" dirty="0"/>
          </a:p>
          <a:p>
            <a:r>
              <a:rPr lang="en-US" sz="2600" dirty="0"/>
              <a:t>Bag-of-</a:t>
            </a:r>
            <a:r>
              <a:rPr lang="en-US" sz="2600" dirty="0" err="1"/>
              <a:t>ngrams</a:t>
            </a:r>
            <a:r>
              <a:rPr lang="en-US" sz="2600" dirty="0"/>
              <a:t> and </a:t>
            </a:r>
            <a:r>
              <a:rPr lang="en-US" sz="2600" dirty="0" err="1"/>
              <a:t>tfidf</a:t>
            </a:r>
            <a:endParaRPr lang="en-US" sz="2600" dirty="0"/>
          </a:p>
          <a:p>
            <a:pPr lvl="1"/>
            <a:r>
              <a:rPr lang="en-US" dirty="0"/>
              <a:t>Character level (</a:t>
            </a:r>
            <a:r>
              <a:rPr lang="en-US" dirty="0" err="1"/>
              <a:t>ctfidf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Word level (</a:t>
            </a:r>
            <a:r>
              <a:rPr lang="en-US" dirty="0" err="1"/>
              <a:t>wtfidf</a:t>
            </a:r>
            <a:r>
              <a:rPr lang="en-US" dirty="0"/>
              <a:t>)</a:t>
            </a:r>
          </a:p>
          <a:p>
            <a:r>
              <a:rPr lang="en-US" sz="2600" dirty="0"/>
              <a:t>Shallow Convolutional Neural Network (CNN)</a:t>
            </a:r>
          </a:p>
          <a:p>
            <a:pPr lvl="1"/>
            <a:r>
              <a:rPr lang="en-US" dirty="0"/>
              <a:t>Character level (</a:t>
            </a:r>
            <a:r>
              <a:rPr lang="en-US" dirty="0" err="1"/>
              <a:t>ccnn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Word level (</a:t>
            </a:r>
            <a:r>
              <a:rPr lang="en-US" dirty="0" err="1"/>
              <a:t>wcnn</a:t>
            </a:r>
            <a:r>
              <a:rPr lang="en-US" dirty="0"/>
              <a:t>)</a:t>
            </a:r>
          </a:p>
          <a:p>
            <a:r>
              <a:rPr lang="en-US" sz="2600" dirty="0"/>
              <a:t>3-Layer Long Short-Term Memory (LSTM)</a:t>
            </a:r>
          </a:p>
          <a:p>
            <a:pPr lvl="1"/>
            <a:r>
              <a:rPr lang="en-US" dirty="0"/>
              <a:t>Character level (</a:t>
            </a:r>
            <a:r>
              <a:rPr lang="en-US" dirty="0" err="1"/>
              <a:t>clstm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Word level (</a:t>
            </a:r>
            <a:r>
              <a:rPr lang="en-US" dirty="0" err="1"/>
              <a:t>wlstm</a:t>
            </a:r>
            <a:r>
              <a:rPr lang="en-US" dirty="0"/>
              <a:t>)</a:t>
            </a:r>
          </a:p>
          <a:p>
            <a:endParaRPr lang="en-US" dirty="0"/>
          </a:p>
          <a:p>
            <a:pPr lvl="1"/>
            <a:endParaRPr lang="en-US" sz="2200" dirty="0"/>
          </a:p>
          <a:p>
            <a:endParaRPr lang="en-US" sz="2600" dirty="0"/>
          </a:p>
          <a:p>
            <a:endParaRPr lang="en-US" dirty="0"/>
          </a:p>
        </p:txBody>
      </p:sp>
      <p:pic>
        <p:nvPicPr>
          <p:cNvPr id="18" name="Content Placeholder 16">
            <a:extLst>
              <a:ext uri="{FF2B5EF4-FFF2-40B4-BE49-F238E27FC236}">
                <a16:creationId xmlns:a16="http://schemas.microsoft.com/office/drawing/2014/main" id="{6AE8BE52-D2A1-C248-8A33-00E16555F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4" r="40988" b="24963"/>
          <a:stretch/>
        </p:blipFill>
        <p:spPr>
          <a:xfrm>
            <a:off x="9129321" y="1646238"/>
            <a:ext cx="2367642" cy="1897421"/>
          </a:xfrm>
          <a:prstGeom prst="rect">
            <a:avLst/>
          </a:prstGeom>
        </p:spPr>
      </p:pic>
      <p:pic>
        <p:nvPicPr>
          <p:cNvPr id="19" name="Content Placeholder 16">
            <a:extLst>
              <a:ext uri="{FF2B5EF4-FFF2-40B4-BE49-F238E27FC236}">
                <a16:creationId xmlns:a16="http://schemas.microsoft.com/office/drawing/2014/main" id="{82F08DE4-7BDE-4041-80C0-478C6D546F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" t="2532" r="79756" b="12546"/>
          <a:stretch/>
        </p:blipFill>
        <p:spPr>
          <a:xfrm>
            <a:off x="6836298" y="1702283"/>
            <a:ext cx="2097422" cy="2039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70" y="1605497"/>
            <a:ext cx="4585016" cy="25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0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Evaluated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16645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Simple baselines</a:t>
            </a:r>
          </a:p>
          <a:p>
            <a:pPr lvl="1"/>
            <a:r>
              <a:rPr lang="en-US" dirty="0"/>
              <a:t>Most frequent (</a:t>
            </a:r>
            <a:r>
              <a:rPr lang="en-US" dirty="0" err="1"/>
              <a:t>mfreq</a:t>
            </a:r>
            <a:r>
              <a:rPr lang="en-US" dirty="0"/>
              <a:t>) class for classification</a:t>
            </a:r>
          </a:p>
          <a:p>
            <a:pPr lvl="1"/>
            <a:r>
              <a:rPr lang="en-US" dirty="0"/>
              <a:t>Median of distribution (median) for regression</a:t>
            </a:r>
            <a:endParaRPr lang="en-US" sz="2600" dirty="0"/>
          </a:p>
          <a:p>
            <a:r>
              <a:rPr lang="en-US" sz="2600" dirty="0"/>
              <a:t>Bag-of-</a:t>
            </a:r>
            <a:r>
              <a:rPr lang="en-US" sz="2600" dirty="0" err="1"/>
              <a:t>ngrams</a:t>
            </a:r>
            <a:r>
              <a:rPr lang="en-US" sz="2600" dirty="0"/>
              <a:t> and </a:t>
            </a:r>
            <a:r>
              <a:rPr lang="en-US" sz="2600" dirty="0" err="1"/>
              <a:t>tfidf</a:t>
            </a:r>
            <a:endParaRPr lang="en-US" sz="2600" dirty="0"/>
          </a:p>
          <a:p>
            <a:pPr lvl="1"/>
            <a:r>
              <a:rPr lang="en-US" dirty="0"/>
              <a:t>Character level (</a:t>
            </a:r>
            <a:r>
              <a:rPr lang="en-US" dirty="0" err="1"/>
              <a:t>ctfidf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Word level (</a:t>
            </a:r>
            <a:r>
              <a:rPr lang="en-US" dirty="0" err="1"/>
              <a:t>wtfidf</a:t>
            </a:r>
            <a:r>
              <a:rPr lang="en-US" dirty="0"/>
              <a:t>)</a:t>
            </a:r>
          </a:p>
          <a:p>
            <a:r>
              <a:rPr lang="en-US" sz="2600" dirty="0"/>
              <a:t>Shallow Convolutional Neural Network (CNN)</a:t>
            </a:r>
          </a:p>
          <a:p>
            <a:pPr lvl="1"/>
            <a:r>
              <a:rPr lang="en-US" dirty="0"/>
              <a:t>Character level (</a:t>
            </a:r>
            <a:r>
              <a:rPr lang="en-US" dirty="0" err="1"/>
              <a:t>ccnn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Word level (</a:t>
            </a:r>
            <a:r>
              <a:rPr lang="en-US" dirty="0" err="1"/>
              <a:t>wcnn</a:t>
            </a:r>
            <a:r>
              <a:rPr lang="en-US" dirty="0"/>
              <a:t>)</a:t>
            </a:r>
          </a:p>
          <a:p>
            <a:r>
              <a:rPr lang="en-US" sz="2600" dirty="0"/>
              <a:t>3-Layer Long Short-Term Memory (LSTM)</a:t>
            </a:r>
          </a:p>
          <a:p>
            <a:pPr lvl="1"/>
            <a:r>
              <a:rPr lang="en-US" dirty="0"/>
              <a:t>Character level (</a:t>
            </a:r>
            <a:r>
              <a:rPr lang="en-US" dirty="0" err="1"/>
              <a:t>clstm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Word level (</a:t>
            </a:r>
            <a:r>
              <a:rPr lang="en-US" dirty="0" err="1"/>
              <a:t>wlstm</a:t>
            </a:r>
            <a:r>
              <a:rPr lang="en-US" dirty="0"/>
              <a:t>)</a:t>
            </a:r>
          </a:p>
          <a:p>
            <a:endParaRPr lang="en-US" dirty="0"/>
          </a:p>
          <a:p>
            <a:pPr lvl="1"/>
            <a:endParaRPr lang="en-US" sz="2200" dirty="0"/>
          </a:p>
          <a:p>
            <a:endParaRPr lang="en-US" sz="2600" dirty="0"/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567A25-874C-A54C-8DFD-1E0DCCA50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6734" y="1825625"/>
            <a:ext cx="5334000" cy="4351338"/>
          </a:xfrm>
        </p:spPr>
        <p:txBody>
          <a:bodyPr>
            <a:normAutofit fontScale="92500" lnSpcReduction="10000"/>
          </a:bodyPr>
          <a:lstStyle/>
          <a:p>
            <a:pPr lvl="1"/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92</a:t>
            </a:fld>
            <a:endParaRPr 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A6541A0-D3F5-C84C-B233-691FEE464F26}"/>
              </a:ext>
            </a:extLst>
          </p:cNvPr>
          <p:cNvSpPr txBox="1">
            <a:spLocks/>
          </p:cNvSpPr>
          <p:nvPr/>
        </p:nvSpPr>
        <p:spPr>
          <a:xfrm>
            <a:off x="7448587" y="2038558"/>
            <a:ext cx="41280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Objective function</a:t>
            </a:r>
          </a:p>
          <a:p>
            <a:pPr lvl="1"/>
            <a:r>
              <a:rPr lang="en-US" sz="2000" dirty="0"/>
              <a:t>Huber loss for regression</a:t>
            </a:r>
          </a:p>
          <a:p>
            <a:pPr lvl="1"/>
            <a:r>
              <a:rPr lang="en-US" sz="2000" dirty="0"/>
              <a:t>Cross-entropy for classification</a:t>
            </a:r>
          </a:p>
          <a:p>
            <a:r>
              <a:rPr lang="en-US" sz="2400" dirty="0"/>
              <a:t>Optimizer</a:t>
            </a:r>
          </a:p>
          <a:p>
            <a:pPr lvl="1"/>
            <a:r>
              <a:rPr lang="en-US" dirty="0"/>
              <a:t>Adam</a:t>
            </a:r>
          </a:p>
          <a:p>
            <a:pPr lvl="1"/>
            <a:endParaRPr lang="en-US" sz="2200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494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14EE6-0727-DF49-9BDC-4DB33D25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70DC"/>
                </a:solidFill>
              </a:rPr>
              <a:t>Workload Analysis: </a:t>
            </a:r>
            <a:r>
              <a:rPr lang="en-US" dirty="0"/>
              <a:t>Statement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0EA87-1A79-3148-BE5B-4F23DAEBC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562601" cy="4351338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We want to help  users write complex queries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Query </a:t>
            </a:r>
            <a:r>
              <a:rPr lang="en-US" sz="2400" dirty="0">
                <a:solidFill>
                  <a:srgbClr val="FF70DC"/>
                </a:solidFill>
              </a:rPr>
              <a:t>statement complexity </a:t>
            </a:r>
            <a:r>
              <a:rPr lang="en-US" sz="2400" dirty="0"/>
              <a:t>should reflect the cognitive effort required to write the query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Some properties are linearly correlated with, and therefore, indicative of other properties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Use subset of structural properties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4B6DB-7B30-1F4D-98F2-013ACB97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BC42DF-C9D8-894A-A000-99EB8E1CFFB2}" type="slidenum">
              <a:rPr lang="en-US" smtClean="0"/>
              <a:t>93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68CBE-A3F2-5B45-BCF5-2AB2B1ED7D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23" y="2613804"/>
            <a:ext cx="5556415" cy="3288844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2DEA16CA-E1EC-9844-8F9A-B24890D30B59}"/>
              </a:ext>
            </a:extLst>
          </p:cNvPr>
          <p:cNvSpPr/>
          <p:nvPr/>
        </p:nvSpPr>
        <p:spPr>
          <a:xfrm>
            <a:off x="6400800" y="2911151"/>
            <a:ext cx="298580" cy="9330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A5AF980-3DEA-764B-80A6-CE9FB73B8DDF}"/>
              </a:ext>
            </a:extLst>
          </p:cNvPr>
          <p:cNvSpPr/>
          <p:nvPr/>
        </p:nvSpPr>
        <p:spPr>
          <a:xfrm>
            <a:off x="6497217" y="3156856"/>
            <a:ext cx="298580" cy="9330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E29C5A5-28FD-FD4A-A0D3-9383D45D3F12}"/>
              </a:ext>
            </a:extLst>
          </p:cNvPr>
          <p:cNvSpPr/>
          <p:nvPr/>
        </p:nvSpPr>
        <p:spPr>
          <a:xfrm>
            <a:off x="6742921" y="3327918"/>
            <a:ext cx="298580" cy="9330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A31EF85-5152-2746-9AC0-6DDCDA285471}"/>
              </a:ext>
            </a:extLst>
          </p:cNvPr>
          <p:cNvSpPr/>
          <p:nvPr/>
        </p:nvSpPr>
        <p:spPr>
          <a:xfrm>
            <a:off x="6596742" y="4002832"/>
            <a:ext cx="298580" cy="9330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A9D0C802-8046-C94C-BC41-E68135F13127}"/>
              </a:ext>
            </a:extLst>
          </p:cNvPr>
          <p:cNvSpPr/>
          <p:nvPr/>
        </p:nvSpPr>
        <p:spPr>
          <a:xfrm>
            <a:off x="6263953" y="4117908"/>
            <a:ext cx="298580" cy="9330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972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5615386"/>
              </p:ext>
            </p:extLst>
          </p:nvPr>
        </p:nvGraphicFramePr>
        <p:xfrm>
          <a:off x="1056042" y="2538823"/>
          <a:ext cx="4377128" cy="2969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5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907">
                  <a:extLst>
                    <a:ext uri="{9D8B030D-6E8A-4147-A177-3AD203B41FA5}">
                      <a16:colId xmlns:a16="http://schemas.microsoft.com/office/drawing/2014/main" val="2544966688"/>
                    </a:ext>
                  </a:extLst>
                </a:gridCol>
              </a:tblGrid>
              <a:tr h="371174">
                <a:tc>
                  <a:txBody>
                    <a:bodyPr/>
                    <a:lstStyle/>
                    <a:p>
                      <a:r>
                        <a:rPr lang="en-US" b="1" dirty="0"/>
                        <a:t>Model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MSE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Huber loss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16.1348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1.6357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ctfidf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7.8824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b="1" dirty="0" err="1"/>
                        <a:t>ccnn</a:t>
                      </a:r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5.7005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0.7517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clstm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6.1719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0.7678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wtfidf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8.5783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1.0922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wcnn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6.1791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0.8472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wlstm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6.5468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Answer size prediction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75DC8-8994-3049-A212-6A958D733907}" type="slidenum">
              <a:rPr lang="en-US" smtClean="0"/>
              <a:t>94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Homogeneous instance </a:t>
            </a:r>
          </a:p>
        </p:txBody>
      </p:sp>
    </p:spTree>
    <p:extLst>
      <p:ext uri="{BB962C8B-B14F-4D97-AF65-F5344CB8AC3E}">
        <p14:creationId xmlns:p14="http://schemas.microsoft.com/office/powerpoint/2010/main" val="2441767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A7B85-6A7C-294E-BE5C-918D6754D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CPU time prediction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AEE47-C6DC-504B-BD7D-50085DC3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95</a:t>
            </a:fld>
            <a:endParaRPr lang="en-US"/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0FF3E66E-BFE3-C743-AEA6-C55C95AFCD38}"/>
              </a:ext>
            </a:extLst>
          </p:cNvPr>
          <p:cNvGraphicFramePr>
            <a:graphicFrameLocks/>
          </p:cNvGraphicFramePr>
          <p:nvPr/>
        </p:nvGraphicFramePr>
        <p:xfrm>
          <a:off x="171455" y="1809851"/>
          <a:ext cx="5775193" cy="32382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4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5311">
                  <a:extLst>
                    <a:ext uri="{9D8B030D-6E8A-4147-A177-3AD203B41FA5}">
                      <a16:colId xmlns:a16="http://schemas.microsoft.com/office/drawing/2014/main" val="330267568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4239929146"/>
                    </a:ext>
                  </a:extLst>
                </a:gridCol>
                <a:gridCol w="1591055">
                  <a:extLst>
                    <a:ext uri="{9D8B030D-6E8A-4147-A177-3AD203B41FA5}">
                      <a16:colId xmlns:a16="http://schemas.microsoft.com/office/drawing/2014/main" val="3924708551"/>
                    </a:ext>
                  </a:extLst>
                </a:gridCol>
              </a:tblGrid>
              <a:tr h="371174">
                <a:tc>
                  <a:txBody>
                    <a:bodyPr/>
                    <a:lstStyle/>
                    <a:p>
                      <a:r>
                        <a:rPr lang="en-US" b="1" dirty="0"/>
                        <a:t>Model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Homogenous Instance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Homogeneous Schema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Heterogenous Schema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/>
                        <a:t>Median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0.0675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2.0049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2.1616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ctfidf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0.0668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0.4742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1.2360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b="1" dirty="0" err="1"/>
                        <a:t>ccnn</a:t>
                      </a:r>
                      <a:endParaRPr lang="en-US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0.0471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0.4625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1.1547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clstm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0.0452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0.7935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1.6046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wtfidf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0.0668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0.4898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1.9702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wcnn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0.0441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0.5230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2.0416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wlstm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0.0442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0.8081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1.8546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Content Placeholder 8">
            <a:extLst>
              <a:ext uri="{FF2B5EF4-FFF2-40B4-BE49-F238E27FC236}">
                <a16:creationId xmlns:a16="http://schemas.microsoft.com/office/drawing/2014/main" id="{D12A6CF4-3024-C545-979F-0F771F984F0F}"/>
              </a:ext>
            </a:extLst>
          </p:cNvPr>
          <p:cNvGraphicFramePr>
            <a:graphicFrameLocks/>
          </p:cNvGraphicFramePr>
          <p:nvPr/>
        </p:nvGraphicFramePr>
        <p:xfrm>
          <a:off x="6251448" y="1809851"/>
          <a:ext cx="5775193" cy="32382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4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8408">
                  <a:extLst>
                    <a:ext uri="{9D8B030D-6E8A-4147-A177-3AD203B41FA5}">
                      <a16:colId xmlns:a16="http://schemas.microsoft.com/office/drawing/2014/main" val="4239929146"/>
                    </a:ext>
                  </a:extLst>
                </a:gridCol>
                <a:gridCol w="1729009">
                  <a:extLst>
                    <a:ext uri="{9D8B030D-6E8A-4147-A177-3AD203B41FA5}">
                      <a16:colId xmlns:a16="http://schemas.microsoft.com/office/drawing/2014/main" val="3924708551"/>
                    </a:ext>
                  </a:extLst>
                </a:gridCol>
              </a:tblGrid>
              <a:tr h="371174">
                <a:tc>
                  <a:txBody>
                    <a:bodyPr/>
                    <a:lstStyle/>
                    <a:p>
                      <a:r>
                        <a:rPr lang="en-US" b="1" dirty="0"/>
                        <a:t>Model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Homogeneous Instance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Homogeneous Schema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Heterogenous Schema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/>
                        <a:t>Median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0.2889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8.9001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8.3925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ctfidf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0.2859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1.6606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4.2818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b="1" dirty="0" err="1"/>
                        <a:t>ccnn</a:t>
                      </a:r>
                      <a:endParaRPr lang="en-US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0.1679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1.4406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4.3119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clstm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0.173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3.1303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7.0019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wtfidf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0.2862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1.6945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8.8983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wcnn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0.1646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1.6389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9.0046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174">
                <a:tc>
                  <a:txBody>
                    <a:bodyPr/>
                    <a:lstStyle/>
                    <a:p>
                      <a:r>
                        <a:rPr lang="en-US" dirty="0" err="1"/>
                        <a:t>wlstm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0.1604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3.4004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11.8959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C8A50E8-D14D-7347-AB84-3F3CE2317012}"/>
              </a:ext>
            </a:extLst>
          </p:cNvPr>
          <p:cNvSpPr txBox="1"/>
          <p:nvPr/>
        </p:nvSpPr>
        <p:spPr>
          <a:xfrm>
            <a:off x="9089136" y="5559552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BBFA9-93C8-D943-B6F7-23285271A9B2}"/>
              </a:ext>
            </a:extLst>
          </p:cNvPr>
          <p:cNvSpPr txBox="1"/>
          <p:nvPr/>
        </p:nvSpPr>
        <p:spPr>
          <a:xfrm>
            <a:off x="1280160" y="5559552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Huber loss</a:t>
            </a:r>
          </a:p>
        </p:txBody>
      </p:sp>
    </p:spTree>
    <p:extLst>
      <p:ext uri="{BB962C8B-B14F-4D97-AF65-F5344CB8AC3E}">
        <p14:creationId xmlns:p14="http://schemas.microsoft.com/office/powerpoint/2010/main" val="15761276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EF5E-25AE-644C-9E78-E8A06C05D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70DC"/>
                </a:solidFill>
              </a:rPr>
              <a:t>Results: </a:t>
            </a:r>
            <a:r>
              <a:rPr lang="en-US" dirty="0"/>
              <a:t>CPU time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F0F09-B6DA-0045-8256-B4EA835B8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solidFill>
                  <a:srgbClr val="FF70DC"/>
                </a:solidFill>
              </a:rPr>
              <a:t>Character level vs word level: </a:t>
            </a:r>
            <a:r>
              <a:rPr lang="en-US" sz="2000" dirty="0"/>
              <a:t>Character level models obtain best  overall result w.r.t. to both metrics</a:t>
            </a:r>
          </a:p>
          <a:p>
            <a:pPr lvl="1"/>
            <a:r>
              <a:rPr lang="en-US" sz="2000" dirty="0"/>
              <a:t>Data distributions become more heterogenous and make it more difficult to learn patterns  at the word level (many unseen words in test set)</a:t>
            </a:r>
          </a:p>
          <a:p>
            <a:r>
              <a:rPr lang="en-US" sz="2000" dirty="0">
                <a:solidFill>
                  <a:srgbClr val="FF70DC"/>
                </a:solidFill>
              </a:rPr>
              <a:t>LSTM vs CNN: </a:t>
            </a:r>
            <a:r>
              <a:rPr lang="en-US" sz="2000" dirty="0"/>
              <a:t>LSTMs try to preserve long-term dependencies in sequential data, CNNs identify n-grams or local patterns </a:t>
            </a:r>
          </a:p>
          <a:p>
            <a:pPr lvl="1"/>
            <a:r>
              <a:rPr lang="en-US" sz="1600" dirty="0" err="1"/>
              <a:t>Sql</a:t>
            </a:r>
            <a:r>
              <a:rPr lang="en-US" sz="1600" dirty="0"/>
              <a:t> code snippets are long and it would be difficult to preserve long-term dependencies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51DCF-3F71-3640-83E2-F758B3243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96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09977F-D0C9-E24F-92DA-26C4837FE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48278"/>
            <a:ext cx="45720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A8E230-E66D-1046-AB68-167F1BFB1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315621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444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2D58-ADE5-1B4D-9292-C31E3DB1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70DC"/>
                </a:solidFill>
              </a:rPr>
              <a:t>Results: </a:t>
            </a:r>
            <a:r>
              <a:rPr lang="en-US" sz="4100" dirty="0"/>
              <a:t>CPU Time Prediction in Different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2DC94-8C2B-DE47-ADDF-7DB46F8F9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869118" cy="435133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400" dirty="0"/>
          </a:p>
          <a:p>
            <a:r>
              <a:rPr lang="en-US" sz="2600" dirty="0">
                <a:solidFill>
                  <a:srgbClr val="FF70DC"/>
                </a:solidFill>
              </a:rPr>
              <a:t>In all 3, MSE increases as character length increases</a:t>
            </a:r>
            <a:r>
              <a:rPr lang="en-US" sz="2600" dirty="0"/>
              <a:t> (performance degrades)</a:t>
            </a:r>
          </a:p>
          <a:p>
            <a:r>
              <a:rPr lang="en-US" sz="2600" dirty="0"/>
              <a:t>From left to right, range of MSE values increases</a:t>
            </a:r>
          </a:p>
          <a:p>
            <a:pPr lvl="1"/>
            <a:r>
              <a:rPr lang="en-US" sz="2000" dirty="0"/>
              <a:t>The problem is harder as we go to heterogenous setting</a:t>
            </a:r>
          </a:p>
          <a:p>
            <a:r>
              <a:rPr lang="en-US" sz="2600" dirty="0">
                <a:solidFill>
                  <a:srgbClr val="FF70DC"/>
                </a:solidFill>
              </a:rPr>
              <a:t>Character-level models </a:t>
            </a:r>
            <a:r>
              <a:rPr lang="en-US" sz="2600" dirty="0"/>
              <a:t>obtain lowest Mean Square Error (MSE) and test loss value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B899C-FB04-8243-AC50-C4A2ED58B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97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87333-4FAD-CE40-A848-68B5E1720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97" y="1627546"/>
            <a:ext cx="3395099" cy="2829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08A9DC-5195-2B48-9D7E-5D25B4AA0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548" y="1646238"/>
            <a:ext cx="3325476" cy="2610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2D566B-7F39-B34D-807A-69A02C735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0466" y="1653925"/>
            <a:ext cx="3232882" cy="2640754"/>
          </a:xfrm>
          <a:prstGeom prst="rect">
            <a:avLst/>
          </a:prstGeo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DC4E0FE2-D0E4-6746-B94C-67A337468D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41" t="86183" r="73646" b="1650"/>
          <a:stretch/>
        </p:blipFill>
        <p:spPr>
          <a:xfrm>
            <a:off x="4812429" y="3923071"/>
            <a:ext cx="329841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66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13F4366-012A-644F-B933-C63252BE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CPU time prediction by session class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F4B230-58CC-3C42-BAAE-0735A2BFE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21608" cy="4351338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Homogenous instance (SDSS)</a:t>
            </a:r>
          </a:p>
          <a:p>
            <a:r>
              <a:rPr lang="en-US" sz="2400" dirty="0"/>
              <a:t>Character-level model obtain lowest MSE</a:t>
            </a:r>
          </a:p>
          <a:p>
            <a:r>
              <a:rPr lang="en-US" sz="2400" dirty="0"/>
              <a:t>Traditional models obtain similar performance as Median</a:t>
            </a:r>
          </a:p>
          <a:p>
            <a:r>
              <a:rPr lang="en-US" sz="2400" dirty="0"/>
              <a:t>Considering session class information</a:t>
            </a:r>
          </a:p>
          <a:p>
            <a:pPr lvl="1"/>
            <a:r>
              <a:rPr lang="en-US" sz="2000" dirty="0" err="1"/>
              <a:t>noWebhit</a:t>
            </a:r>
            <a:r>
              <a:rPr lang="en-US" sz="2000" dirty="0"/>
              <a:t>, PROGRAM, and BROWSER classes are difficult to predict</a:t>
            </a:r>
          </a:p>
          <a:p>
            <a:pPr lvl="1"/>
            <a:r>
              <a:rPr lang="en-US" sz="2000" dirty="0"/>
              <a:t>They may have more diverse queries.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15C0A-5F7E-2546-B867-82C7020F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98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FFD75-C3F8-6D4D-8DE5-531A0F37A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808" y="1691640"/>
            <a:ext cx="7315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966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7A3AD-1383-7049-87F7-DE788DDC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70DC"/>
                </a:solidFill>
              </a:rPr>
              <a:t>Results: </a:t>
            </a:r>
            <a:r>
              <a:rPr lang="en-US" dirty="0"/>
              <a:t>Answer Size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FD4CD-CC05-044F-B1FB-FC4BB3CD00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D496D-9E6D-9B43-970F-ECBE0E044A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A3807-E875-FB46-8FAD-A4C614E8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42DF-C9D8-894A-A000-99EB8E1CFFB2}" type="slidenum">
              <a:rPr lang="en-US" smtClean="0"/>
              <a:t>99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767BE-A7B0-9E4C-91D8-33325F22D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650" y="2057400"/>
            <a:ext cx="45847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48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10079</TotalTime>
  <Words>6913</Words>
  <Application>Microsoft Macintosh PowerPoint</Application>
  <PresentationFormat>Widescreen</PresentationFormat>
  <Paragraphs>1514</Paragraphs>
  <Slides>108</Slides>
  <Notes>56</Notes>
  <HiddenSlides>10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4" baseType="lpstr">
      <vt:lpstr>Arial</vt:lpstr>
      <vt:lpstr>Calibri</vt:lpstr>
      <vt:lpstr>Calibri Light</vt:lpstr>
      <vt:lpstr>Cambria Math</vt:lpstr>
      <vt:lpstr>Wingdings</vt:lpstr>
      <vt:lpstr>Office Theme</vt:lpstr>
      <vt:lpstr>Facilitating User Interaction With Data</vt:lpstr>
      <vt:lpstr>UberEats</vt:lpstr>
      <vt:lpstr>UberEats</vt:lpstr>
      <vt:lpstr>UberEats</vt:lpstr>
      <vt:lpstr>Part 1: Facilitating Data Exploration</vt:lpstr>
      <vt:lpstr>Motivation: Facilitating Data Exploration</vt:lpstr>
      <vt:lpstr>Motivation: Facilitating Data Exploration</vt:lpstr>
      <vt:lpstr>Challenges: Accuracy, Novelty, and Coverage Trade-offs</vt:lpstr>
      <vt:lpstr>Related Work: Re-ranking Frameworks </vt:lpstr>
      <vt:lpstr>Approach Overview: GANC</vt:lpstr>
      <vt:lpstr>Approach Overview: GANC</vt:lpstr>
      <vt:lpstr>Approach Overview: GANC Features</vt:lpstr>
      <vt:lpstr>Approach Overview: GANC Features</vt:lpstr>
      <vt:lpstr>Approach Overview: GANC Features</vt:lpstr>
      <vt:lpstr>Results: Re-rankings for Rating-prediction</vt:lpstr>
      <vt:lpstr>Contributions: Facilitating Data Exploration</vt:lpstr>
      <vt:lpstr>Part 1: Facilitating Data Exploration</vt:lpstr>
      <vt:lpstr>Part 2: Facilitating SQL Query Composition and Analysis</vt:lpstr>
      <vt:lpstr>Motivation: Facilitating SQL Query Composition and Analysis</vt:lpstr>
      <vt:lpstr>Motivation: Facilitating SQL Query Composition and Analysis</vt:lpstr>
      <vt:lpstr>Challenges: Database Instance</vt:lpstr>
      <vt:lpstr>Challenges: Large-scale Query Workloads</vt:lpstr>
      <vt:lpstr>Problem Formulation: Facilitating SQL Query Composition and Analysis</vt:lpstr>
      <vt:lpstr>Approach Overview: Different Settings</vt:lpstr>
      <vt:lpstr>Approach Overview: Different Settings</vt:lpstr>
      <vt:lpstr>Approach Overview: Different Settings</vt:lpstr>
      <vt:lpstr>Approach Overview: Workload Analysis </vt:lpstr>
      <vt:lpstr>Approach Overview: Models Evaluated</vt:lpstr>
      <vt:lpstr>Results: CPU Time Prediction </vt:lpstr>
      <vt:lpstr>Contributions: Facilitating SQL Query Composition and Analysis</vt:lpstr>
      <vt:lpstr>Part 2: Facilitating SQL Query Composition and Analysis</vt:lpstr>
      <vt:lpstr>Part 3: Facilitating SQL Query Answer Analysis</vt:lpstr>
      <vt:lpstr>Motivation: Value-level Heterogeneity</vt:lpstr>
      <vt:lpstr>Challenges: Different combination of sources and values are possible</vt:lpstr>
      <vt:lpstr>Challenges: Different combination of sources and values are possible</vt:lpstr>
      <vt:lpstr>Challenges: Different combination of sources and values are possible</vt:lpstr>
      <vt:lpstr>Challenges: Different combination of sources and values are possible</vt:lpstr>
      <vt:lpstr>Approach Overview: Framework</vt:lpstr>
      <vt:lpstr>Approach Overview: Sampling and Point Statistics</vt:lpstr>
      <vt:lpstr>Approach Overview: High Coverage Intervals</vt:lpstr>
      <vt:lpstr>Results: Greedy Algorithm Output</vt:lpstr>
      <vt:lpstr>Contributions: Facilitating Query Answer Analysis</vt:lpstr>
      <vt:lpstr>Thesis Contributions</vt:lpstr>
      <vt:lpstr>Future work </vt:lpstr>
      <vt:lpstr>Selected Related work</vt:lpstr>
      <vt:lpstr>Selected Related Work</vt:lpstr>
      <vt:lpstr>Other slides</vt:lpstr>
      <vt:lpstr>Part 1</vt:lpstr>
      <vt:lpstr>Long-Tail novelty preference model ("Θ" _u)</vt:lpstr>
      <vt:lpstr>Simple Long-Tail novelty preference models</vt:lpstr>
      <vt:lpstr>Learning Long-Tail novelty preference</vt:lpstr>
      <vt:lpstr>Learning Long-Tail novelty preference</vt:lpstr>
      <vt:lpstr>GANC: Accuracy Recommender</vt:lpstr>
      <vt:lpstr>GANC: Coverage Recommender</vt:lpstr>
      <vt:lpstr>GANC with Dynamic Coverage</vt:lpstr>
      <vt:lpstr>GANC with Dynamic Coverage</vt:lpstr>
      <vt:lpstr>GANC with Dynamic coverage</vt:lpstr>
      <vt:lpstr>Submodularity</vt:lpstr>
      <vt:lpstr>Submodularity proof</vt:lpstr>
      <vt:lpstr>Challenges: Evaluation</vt:lpstr>
      <vt:lpstr>Definition of Sparsity </vt:lpstr>
      <vt:lpstr>Empirical Evaluation</vt:lpstr>
      <vt:lpstr>Empirical Evaluation</vt:lpstr>
      <vt:lpstr>Empirical Evaluation: Performance metrics</vt:lpstr>
      <vt:lpstr>Histograms of Long-tail Novelty Preference Estimates</vt:lpstr>
      <vt:lpstr>Comparison with Re-rankings Models for Rating-prediction</vt:lpstr>
      <vt:lpstr>Comparison with Re-rankings Models for Rating-prediction</vt:lpstr>
      <vt:lpstr>Comparison with Re-rankings Models for Rating-prediction</vt:lpstr>
      <vt:lpstr>Comparison with Top-N item Recommendation Models</vt:lpstr>
      <vt:lpstr>Comparison with Top-N item Recommendation Models</vt:lpstr>
      <vt:lpstr>Performance of GANC with Dynamic coverage</vt:lpstr>
      <vt:lpstr>Performance of GANC with Dynamic coverage</vt:lpstr>
      <vt:lpstr>Performance of GANC with Dynamic coverage</vt:lpstr>
      <vt:lpstr>Performance of GANC with Dynamic coverage</vt:lpstr>
      <vt:lpstr>Performance of GANC with Dynamic coverage</vt:lpstr>
      <vt:lpstr>Performance of GANC with Dynamic coverage</vt:lpstr>
      <vt:lpstr>Performance of GANC with Dynamic coverage</vt:lpstr>
      <vt:lpstr>Performance of GANC with Dynamic coverage</vt:lpstr>
      <vt:lpstr>Comparison with re-rankings models for rating-prediction</vt:lpstr>
      <vt:lpstr>Comparison with top-N item recommendation models</vt:lpstr>
      <vt:lpstr>Results: Sparse Settings </vt:lpstr>
      <vt:lpstr>Long-Tail Novelty Preference Model ("Θ" _u)</vt:lpstr>
      <vt:lpstr>Approach Overview: GANC</vt:lpstr>
      <vt:lpstr>Approach Overview: GANC</vt:lpstr>
      <vt:lpstr>Approach Overview: GANC Features</vt:lpstr>
      <vt:lpstr>Part 2</vt:lpstr>
      <vt:lpstr>Part 3: Objectives</vt:lpstr>
      <vt:lpstr>Facilitating SQL Query Composition and Analysis: Motivation</vt:lpstr>
      <vt:lpstr>Workloads</vt:lpstr>
      <vt:lpstr>Approach Overview</vt:lpstr>
      <vt:lpstr>Models Evaluated</vt:lpstr>
      <vt:lpstr>Models Evaluated</vt:lpstr>
      <vt:lpstr>Workload Analysis: Statement Complexity</vt:lpstr>
      <vt:lpstr>Results: Answer size prediction</vt:lpstr>
      <vt:lpstr>Results: CPU time prediction</vt:lpstr>
      <vt:lpstr>Results: CPU time prediction</vt:lpstr>
      <vt:lpstr>Results: CPU Time Prediction in Different Settings</vt:lpstr>
      <vt:lpstr>Results: CPU time prediction by session class</vt:lpstr>
      <vt:lpstr>Results: Answer Size Prediction</vt:lpstr>
      <vt:lpstr>Results: Answer size prediction by session class</vt:lpstr>
      <vt:lpstr>Results: Answer Size Prediction by Query Statement Complexity</vt:lpstr>
      <vt:lpstr>Results: Error Classification</vt:lpstr>
      <vt:lpstr>Results: Session Classification </vt:lpstr>
      <vt:lpstr>Case study</vt:lpstr>
      <vt:lpstr>Part 3</vt:lpstr>
      <vt:lpstr> Finding high coverage intervals - optimization approach  </vt:lpstr>
      <vt:lpstr>Results: Processing Overhead of Operations</vt:lpstr>
      <vt:lpstr>Selected Related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Facilitating User Interaction With Data</dc:title>
  <dc:creator>Zeinab zolaktaf</dc:creator>
  <cp:lastModifiedBy>Zeinab zolaktaf</cp:lastModifiedBy>
  <cp:revision>1012</cp:revision>
  <dcterms:created xsi:type="dcterms:W3CDTF">2019-10-04T04:04:48Z</dcterms:created>
  <dcterms:modified xsi:type="dcterms:W3CDTF">2019-10-30T07:17:30Z</dcterms:modified>
</cp:coreProperties>
</file>